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72" r:id="rId2"/>
    <p:sldId id="275" r:id="rId3"/>
    <p:sldId id="276" r:id="rId4"/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653" autoAdjust="0"/>
    <p:restoredTop sz="94660"/>
  </p:normalViewPr>
  <p:slideViewPr>
    <p:cSldViewPr snapToGrid="0">
      <p:cViewPr>
        <p:scale>
          <a:sx n="100" d="100"/>
          <a:sy n="100" d="100"/>
        </p:scale>
        <p:origin x="-542" y="-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5728F-2145-44D7-A832-5B34AEDAE8F9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504F0B-1E4A-49C3-83E1-541EC2F6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277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">
            <a:extLst>
              <a:ext uri="{FF2B5EF4-FFF2-40B4-BE49-F238E27FC236}">
                <a16:creationId xmlns:a16="http://schemas.microsoft.com/office/drawing/2014/main" id="{0B9FE158-0D05-FC81-52C2-D4E9AA8D754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2936" y="6247455"/>
            <a:ext cx="4547489" cy="365760"/>
          </a:xfrm>
        </p:spPr>
        <p:txBody>
          <a:bodyPr wrap="none" anchor="ctr"/>
          <a:lstStyle>
            <a:lvl1pPr algn="l"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C5289617-8706-6268-9A76-BD43A6211B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2816352"/>
            <a:ext cx="6399212" cy="908304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15B9AD2F-A576-C554-F8C9-6D4F55780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8036"/>
            <a:ext cx="10058400" cy="1188720"/>
          </a:xfrm>
        </p:spPr>
        <p:txBody>
          <a:bodyPr/>
          <a:lstStyle>
            <a:lvl1pPr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637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">
            <a:extLst>
              <a:ext uri="{FF2B5EF4-FFF2-40B4-BE49-F238E27FC236}">
                <a16:creationId xmlns:a16="http://schemas.microsoft.com/office/drawing/2014/main" id="{7AD4455E-1542-B7C0-7C97-4A9AA5FF491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923213" y="6247455"/>
            <a:ext cx="3659187" cy="365760"/>
          </a:xfrm>
        </p:spPr>
        <p:txBody>
          <a:bodyPr wrap="none" anchor="ctr"/>
          <a:lstStyle>
            <a:lvl1pPr algn="r"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C5289617-8706-6268-9A76-BD43A6211B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4928616"/>
            <a:ext cx="9140824" cy="787884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EEF4012-871B-1B42-BEC7-928870CEBC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1" y="2692400"/>
            <a:ext cx="9140824" cy="2086588"/>
          </a:xfrm>
        </p:spPr>
        <p:txBody>
          <a:bodyPr anchor="b"/>
          <a:lstStyle>
            <a:lvl1pPr algn="l">
              <a:lnSpc>
                <a:spcPct val="90000"/>
              </a:lnSpc>
              <a:defRPr sz="7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41452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">
            <a:extLst>
              <a:ext uri="{FF2B5EF4-FFF2-40B4-BE49-F238E27FC236}">
                <a16:creationId xmlns:a16="http://schemas.microsoft.com/office/drawing/2014/main" id="{D91AA847-0B9E-0B61-8B65-348EA8FC9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52C53D67-E58F-7227-4C4A-FDE25C295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3" name="Content Placeholder">
            <a:extLst>
              <a:ext uri="{FF2B5EF4-FFF2-40B4-BE49-F238E27FC236}">
                <a16:creationId xmlns:a16="http://schemas.microsoft.com/office/drawing/2014/main" id="{2AAE627A-448C-15FF-DE61-0152F4097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ECB2627B-0A6A-628E-9A57-055D09A23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29824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">
            <a:extLst>
              <a:ext uri="{FF2B5EF4-FFF2-40B4-BE49-F238E27FC236}">
                <a16:creationId xmlns:a16="http://schemas.microsoft.com/office/drawing/2014/main" id="{943043EF-F7BE-A561-7A47-54FF2E536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E69B985D-9394-C653-583C-8CBB4581C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16223D1-46E2-081D-75DC-97118CD17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04588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midd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">
            <a:extLst>
              <a:ext uri="{FF2B5EF4-FFF2-40B4-BE49-F238E27FC236}">
                <a16:creationId xmlns:a16="http://schemas.microsoft.com/office/drawing/2014/main" id="{943043EF-F7BE-A561-7A47-54FF2E536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E69B985D-9394-C653-583C-8CBB4581C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16223D1-46E2-081D-75DC-97118CD17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113866"/>
            <a:ext cx="3108960" cy="2373876"/>
          </a:xfrm>
        </p:spPr>
        <p:txBody>
          <a:bodyPr anchor="ctr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65126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">
            <a:extLst>
              <a:ext uri="{FF2B5EF4-FFF2-40B4-BE49-F238E27FC236}">
                <a16:creationId xmlns:a16="http://schemas.microsoft.com/office/drawing/2014/main" id="{AF6AC3A2-B45B-CDFB-1CB6-4FCAFD26E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Footer Placeholder">
            <a:extLst>
              <a:ext uri="{FF2B5EF4-FFF2-40B4-BE49-F238E27FC236}">
                <a16:creationId xmlns:a16="http://schemas.microsoft.com/office/drawing/2014/main" id="{02C37CD8-263B-7869-781E-6C79FC5EE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</p:spTree>
    <p:extLst>
      <p:ext uri="{BB962C8B-B14F-4D97-AF65-F5344CB8AC3E}">
        <p14:creationId xmlns:p14="http://schemas.microsoft.com/office/powerpoint/2010/main" val="488040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ed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DailyDiagram Logo">
            <a:extLst>
              <a:ext uri="{FF2B5EF4-FFF2-40B4-BE49-F238E27FC236}">
                <a16:creationId xmlns:a16="http://schemas.microsoft.com/office/drawing/2014/main" id="{45C68845-21F3-5A97-1EB1-45DF83FD93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50864" y="6179236"/>
            <a:ext cx="1218262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016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ilyDiagram.com">
            <a:extLst>
              <a:ext uri="{FF2B5EF4-FFF2-40B4-BE49-F238E27FC236}">
                <a16:creationId xmlns:a16="http://schemas.microsoft.com/office/drawing/2014/main" id="{5290DED9-A660-4598-E2D9-BB0755823C6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-130629" y="6858001"/>
            <a:ext cx="130629" cy="152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endParaRPr lang="en-US" sz="1600" b="0" dirty="0"/>
          </a:p>
        </p:txBody>
      </p:sp>
      <p:sp>
        <p:nvSpPr>
          <p:cNvPr id="6" name="Slide Number Placeholder">
            <a:extLst>
              <a:ext uri="{FF2B5EF4-FFF2-40B4-BE49-F238E27FC236}">
                <a16:creationId xmlns:a16="http://schemas.microsoft.com/office/drawing/2014/main" id="{1770CABA-FA01-5DE5-427B-47AF602E0E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25200" y="6356350"/>
            <a:ext cx="457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 b="0">
                <a:solidFill>
                  <a:schemeClr val="tx1"/>
                </a:solidFill>
              </a:defRPr>
            </a:lvl1pPr>
          </a:lstStyle>
          <a:p>
            <a:fld id="{23C7D1E2-E78F-4EED-B0BE-712C4496DA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288089D3-0712-28C6-D8DA-D216E8A6D9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Company Name | Confidential | Title</a:t>
            </a:r>
          </a:p>
        </p:txBody>
      </p:sp>
      <p:sp>
        <p:nvSpPr>
          <p:cNvPr id="3" name="Text Placeholder">
            <a:extLst>
              <a:ext uri="{FF2B5EF4-FFF2-40B4-BE49-F238E27FC236}">
                <a16:creationId xmlns:a16="http://schemas.microsoft.com/office/drawing/2014/main" id="{AD6033DB-8792-9099-E90E-BD00152D83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373189"/>
            <a:ext cx="10972800" cy="4622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">
            <a:extLst>
              <a:ext uri="{FF2B5EF4-FFF2-40B4-BE49-F238E27FC236}">
                <a16:creationId xmlns:a16="http://schemas.microsoft.com/office/drawing/2014/main" id="{1AACFB3D-99FA-71DD-1F23-065C9C11E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5976"/>
            <a:ext cx="10972800" cy="54864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739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5" r:id="rId2"/>
    <p:sldLayoutId id="2147483650" r:id="rId3"/>
    <p:sldLayoutId id="2147483654" r:id="rId4"/>
    <p:sldLayoutId id="2147483660" r:id="rId5"/>
    <p:sldLayoutId id="2147483655" r:id="rId6"/>
    <p:sldLayoutId id="2147483664" r:id="rId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347472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521208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Font typeface="Arial" panose="020B0604020202020204" pitchFamily="34" charset="0"/>
        <a:buNone/>
        <a:defRPr sz="1600" b="1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userDrawn="1">
          <p15:clr>
            <a:srgbClr val="5097AB"/>
          </p15:clr>
        </p15:guide>
        <p15:guide id="2" pos="7680" userDrawn="1">
          <p15:clr>
            <a:srgbClr val="5097AB"/>
          </p15:clr>
        </p15:guide>
        <p15:guide id="3" pos="385" userDrawn="1">
          <p15:clr>
            <a:srgbClr val="5097AB"/>
          </p15:clr>
        </p15:guide>
        <p15:guide id="4" pos="961" userDrawn="1">
          <p15:clr>
            <a:srgbClr val="5097AB"/>
          </p15:clr>
        </p15:guide>
        <p15:guide id="5" pos="1537" userDrawn="1">
          <p15:clr>
            <a:srgbClr val="5097AB"/>
          </p15:clr>
        </p15:guide>
        <p15:guide id="6" pos="2112" userDrawn="1">
          <p15:clr>
            <a:srgbClr val="5097AB"/>
          </p15:clr>
        </p15:guide>
        <p15:guide id="7" pos="2688" userDrawn="1">
          <p15:clr>
            <a:srgbClr val="5097AB"/>
          </p15:clr>
        </p15:guide>
        <p15:guide id="8" pos="3264" userDrawn="1">
          <p15:clr>
            <a:srgbClr val="5097AB"/>
          </p15:clr>
        </p15:guide>
        <p15:guide id="9" pos="3840" userDrawn="1">
          <p15:clr>
            <a:srgbClr val="5097AB"/>
          </p15:clr>
        </p15:guide>
        <p15:guide id="10" pos="4415" userDrawn="1">
          <p15:clr>
            <a:srgbClr val="5097AB"/>
          </p15:clr>
        </p15:guide>
        <p15:guide id="11" pos="4991" userDrawn="1">
          <p15:clr>
            <a:srgbClr val="5097AB"/>
          </p15:clr>
        </p15:guide>
        <p15:guide id="12" pos="5567" userDrawn="1">
          <p15:clr>
            <a:srgbClr val="5097AB"/>
          </p15:clr>
        </p15:guide>
        <p15:guide id="13" pos="6142" userDrawn="1">
          <p15:clr>
            <a:srgbClr val="5097AB"/>
          </p15:clr>
        </p15:guide>
        <p15:guide id="14" pos="6718" userDrawn="1">
          <p15:clr>
            <a:srgbClr val="5097AB"/>
          </p15:clr>
        </p15:guide>
        <p15:guide id="15" pos="7294" userDrawn="1">
          <p15:clr>
            <a:srgbClr val="5097AB"/>
          </p15:clr>
        </p15:guide>
        <p15:guide id="16" orient="horz" userDrawn="1">
          <p15:clr>
            <a:srgbClr val="5097AB"/>
          </p15:clr>
        </p15:guide>
        <p15:guide id="17" orient="horz" pos="4320" userDrawn="1">
          <p15:clr>
            <a:srgbClr val="5097AB"/>
          </p15:clr>
        </p15:guide>
        <p15:guide id="18" orient="horz" pos="771" userDrawn="1">
          <p15:clr>
            <a:srgbClr val="5097AB"/>
          </p15:clr>
        </p15:guide>
        <p15:guide id="19" orient="horz" pos="1035" userDrawn="1">
          <p15:clr>
            <a:srgbClr val="5097AB"/>
          </p15:clr>
        </p15:guide>
        <p15:guide id="20" orient="horz" pos="1298" userDrawn="1">
          <p15:clr>
            <a:srgbClr val="5097AB"/>
          </p15:clr>
        </p15:guide>
        <p15:guide id="21" orient="horz" pos="1562" userDrawn="1">
          <p15:clr>
            <a:srgbClr val="5097AB"/>
          </p15:clr>
        </p15:guide>
        <p15:guide id="22" orient="horz" pos="1825" userDrawn="1">
          <p15:clr>
            <a:srgbClr val="5097AB"/>
          </p15:clr>
        </p15:guide>
        <p15:guide id="23" orient="horz" pos="2089" userDrawn="1">
          <p15:clr>
            <a:srgbClr val="5097AB"/>
          </p15:clr>
        </p15:guide>
        <p15:guide id="24" orient="horz" pos="2352" userDrawn="1">
          <p15:clr>
            <a:srgbClr val="5097AB"/>
          </p15:clr>
        </p15:guide>
        <p15:guide id="25" orient="horz" pos="2616" userDrawn="1">
          <p15:clr>
            <a:srgbClr val="5097AB"/>
          </p15:clr>
        </p15:guide>
        <p15:guide id="26" orient="horz" pos="2880" userDrawn="1">
          <p15:clr>
            <a:srgbClr val="5097AB"/>
          </p15:clr>
        </p15:guide>
        <p15:guide id="27" orient="horz" pos="3143" userDrawn="1">
          <p15:clr>
            <a:srgbClr val="5097AB"/>
          </p15:clr>
        </p15:guide>
        <p15:guide id="28" orient="horz" pos="3407" userDrawn="1">
          <p15:clr>
            <a:srgbClr val="5097AB"/>
          </p15:clr>
        </p15:guide>
        <p15:guide id="29" orient="horz" pos="3670" userDrawn="1">
          <p15:clr>
            <a:srgbClr val="5097AB"/>
          </p15:clr>
        </p15:guide>
        <p15:guide id="30" orient="horz" pos="3934" userDrawn="1">
          <p15:clr>
            <a:srgbClr val="5097A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7">
            <a:extLst>
              <a:ext uri="{FF2B5EF4-FFF2-40B4-BE49-F238E27FC236}">
                <a16:creationId xmlns:a16="http://schemas.microsoft.com/office/drawing/2014/main" id="{2EEA4952-E4ED-8511-2828-405AD4B8C1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2936" y="6247455"/>
            <a:ext cx="4547489" cy="365760"/>
          </a:xfrm>
        </p:spPr>
        <p:txBody>
          <a:bodyPr/>
          <a:lstStyle/>
          <a:p>
            <a:r>
              <a:rPr lang="en-US" dirty="0"/>
              <a:t>Free PowerPoint Diagrams · DailyDiagram.com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0D4D7CD4-68CA-1A8E-A2C3-9F11FE8A54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2816352"/>
            <a:ext cx="6399212" cy="908304"/>
          </a:xfrm>
        </p:spPr>
        <p:txBody>
          <a:bodyPr/>
          <a:lstStyle/>
          <a:p>
            <a:r>
              <a:rPr lang="en-US" dirty="0"/>
              <a:t>A 2×2 decision-making grid for prioritizing tasks by urgency and importance. Ideal for productivity, planning, and time management.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C9DC2F29-F350-A7B9-BD52-DAE091A57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8036"/>
            <a:ext cx="10058400" cy="1188720"/>
          </a:xfrm>
        </p:spPr>
        <p:txBody>
          <a:bodyPr/>
          <a:lstStyle/>
          <a:p>
            <a:r>
              <a:rPr lang="en-US" dirty="0"/>
              <a:t>Eisenhower Matrix</a:t>
            </a:r>
          </a:p>
        </p:txBody>
      </p:sp>
      <p:sp>
        <p:nvSpPr>
          <p:cNvPr id="24" name="TextBox 6">
            <a:extLst>
              <a:ext uri="{FF2B5EF4-FFF2-40B4-BE49-F238E27FC236}">
                <a16:creationId xmlns:a16="http://schemas.microsoft.com/office/drawing/2014/main" id="{44363951-9B13-B999-07F6-27429A6FDFE1}"/>
              </a:ext>
            </a:extLst>
          </p:cNvPr>
          <p:cNvSpPr txBox="1"/>
          <p:nvPr/>
        </p:nvSpPr>
        <p:spPr>
          <a:xfrm>
            <a:off x="8831773" y="4745736"/>
            <a:ext cx="219456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Matrices &amp; Grids</a:t>
            </a:r>
            <a:endParaRPr lang="en-US" sz="1600" dirty="0" err="1"/>
          </a:p>
        </p:txBody>
      </p:sp>
      <p:sp>
        <p:nvSpPr>
          <p:cNvPr id="23" name="TextBox 5">
            <a:extLst>
              <a:ext uri="{FF2B5EF4-FFF2-40B4-BE49-F238E27FC236}">
                <a16:creationId xmlns:a16="http://schemas.microsoft.com/office/drawing/2014/main" id="{42DD3603-9159-58BA-A92A-53BD1510B9B7}"/>
              </a:ext>
            </a:extLst>
          </p:cNvPr>
          <p:cNvSpPr txBox="1"/>
          <p:nvPr/>
        </p:nvSpPr>
        <p:spPr>
          <a:xfrm>
            <a:off x="7013893" y="4745736"/>
            <a:ext cx="164592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Set of 2 Slides </a:t>
            </a:r>
            <a:endParaRPr lang="en-US" sz="1600" dirty="0" err="1"/>
          </a:p>
        </p:txBody>
      </p:sp>
      <p:sp>
        <p:nvSpPr>
          <p:cNvPr id="19" name="TextBox 4">
            <a:extLst>
              <a:ext uri="{FF2B5EF4-FFF2-40B4-BE49-F238E27FC236}">
                <a16:creationId xmlns:a16="http://schemas.microsoft.com/office/drawing/2014/main" id="{9D64902A-AE64-8693-D1B6-793D9E5744B2}"/>
              </a:ext>
            </a:extLst>
          </p:cNvPr>
          <p:cNvSpPr txBox="1"/>
          <p:nvPr/>
        </p:nvSpPr>
        <p:spPr>
          <a:xfrm>
            <a:off x="5198993" y="4745736"/>
            <a:ext cx="164592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Bold</a:t>
            </a:r>
            <a:endParaRPr lang="en-US" sz="1600" dirty="0" err="1"/>
          </a:p>
        </p:txBody>
      </p:sp>
      <p:cxnSp>
        <p:nvCxnSpPr>
          <p:cNvPr id="20" name="Straight Connector">
            <a:extLst>
              <a:ext uri="{FF2B5EF4-FFF2-40B4-BE49-F238E27FC236}">
                <a16:creationId xmlns:a16="http://schemas.microsoft.com/office/drawing/2014/main" id="{3C4674DB-01CA-7378-AB1B-56D75BE7EB62}"/>
              </a:ext>
            </a:extLst>
          </p:cNvPr>
          <p:cNvCxnSpPr>
            <a:cxnSpLocks/>
          </p:cNvCxnSpPr>
          <p:nvPr/>
        </p:nvCxnSpPr>
        <p:spPr>
          <a:xfrm>
            <a:off x="5198993" y="4585500"/>
            <a:ext cx="6400800" cy="0"/>
          </a:xfrm>
          <a:prstGeom prst="line">
            <a:avLst/>
          </a:prstGeom>
          <a:ln w="12700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3">
            <a:extLst>
              <a:ext uri="{FF2B5EF4-FFF2-40B4-BE49-F238E27FC236}">
                <a16:creationId xmlns:a16="http://schemas.microsoft.com/office/drawing/2014/main" id="{A55C2AD4-62EF-D283-26FF-169B49D20D34}"/>
              </a:ext>
            </a:extLst>
          </p:cNvPr>
          <p:cNvSpPr txBox="1"/>
          <p:nvPr/>
        </p:nvSpPr>
        <p:spPr>
          <a:xfrm>
            <a:off x="883177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Category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sp>
        <p:nvSpPr>
          <p:cNvPr id="21" name="TextBox 2">
            <a:extLst>
              <a:ext uri="{FF2B5EF4-FFF2-40B4-BE49-F238E27FC236}">
                <a16:creationId xmlns:a16="http://schemas.microsoft.com/office/drawing/2014/main" id="{E3A8387C-9D55-E45D-C00F-3682236EA1D7}"/>
              </a:ext>
            </a:extLst>
          </p:cNvPr>
          <p:cNvSpPr txBox="1"/>
          <p:nvPr/>
        </p:nvSpPr>
        <p:spPr>
          <a:xfrm>
            <a:off x="701389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Set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10538B8F-7FF3-4565-C850-0543A3E3CC1F}"/>
              </a:ext>
            </a:extLst>
          </p:cNvPr>
          <p:cNvSpPr txBox="1"/>
          <p:nvPr/>
        </p:nvSpPr>
        <p:spPr>
          <a:xfrm>
            <a:off x="519899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Style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pic>
        <p:nvPicPr>
          <p:cNvPr id="5" name="DailyDiagram Logo">
            <a:extLst>
              <a:ext uri="{FF2B5EF4-FFF2-40B4-BE49-F238E27FC236}">
                <a16:creationId xmlns:a16="http://schemas.microsoft.com/office/drawing/2014/main" id="{720B95CC-0E23-7E3C-64AF-B795636EF5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599" y="516113"/>
            <a:ext cx="1299479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95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4907CE6B-767C-9765-F9D1-42EFC7B1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2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4EE40B72-4729-C1A7-0054-BEBB7D72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cxnSp>
        <p:nvCxnSpPr>
          <p:cNvPr id="9" name="Straight Connector 2">
            <a:extLst>
              <a:ext uri="{FF2B5EF4-FFF2-40B4-BE49-F238E27FC236}">
                <a16:creationId xmlns:a16="http://schemas.microsoft.com/office/drawing/2014/main" id="{8F37F9F3-3705-AAD2-01B1-8A542D4C7C9A}"/>
              </a:ext>
            </a:extLst>
          </p:cNvPr>
          <p:cNvCxnSpPr>
            <a:cxnSpLocks/>
          </p:cNvCxnSpPr>
          <p:nvPr/>
        </p:nvCxnSpPr>
        <p:spPr>
          <a:xfrm>
            <a:off x="8361983" y="1454307"/>
            <a:ext cx="0" cy="4363922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1">
            <a:extLst>
              <a:ext uri="{FF2B5EF4-FFF2-40B4-BE49-F238E27FC236}">
                <a16:creationId xmlns:a16="http://schemas.microsoft.com/office/drawing/2014/main" id="{EABD966B-3EF0-F764-FD0A-0B7C05E13F55}"/>
              </a:ext>
            </a:extLst>
          </p:cNvPr>
          <p:cNvCxnSpPr>
            <a:cxnSpLocks/>
          </p:cNvCxnSpPr>
          <p:nvPr/>
        </p:nvCxnSpPr>
        <p:spPr>
          <a:xfrm>
            <a:off x="5197373" y="3750722"/>
            <a:ext cx="6021101" cy="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4">
            <a:extLst>
              <a:ext uri="{FF2B5EF4-FFF2-40B4-BE49-F238E27FC236}">
                <a16:creationId xmlns:a16="http://schemas.microsoft.com/office/drawing/2014/main" id="{95EB2C50-6159-8C16-DBA8-F4B8F8F074E3}"/>
              </a:ext>
            </a:extLst>
          </p:cNvPr>
          <p:cNvSpPr/>
          <p:nvPr/>
        </p:nvSpPr>
        <p:spPr>
          <a:xfrm>
            <a:off x="8528842" y="3903123"/>
            <a:ext cx="2689632" cy="192239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0" tIns="548640" rIns="182880" rtlCol="0" anchor="t"/>
          <a:lstStyle/>
          <a:p>
            <a:pPr marL="91440" indent="-9144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</a:rPr>
              <a:t>Low-value activities.</a:t>
            </a:r>
          </a:p>
          <a:p>
            <a:pPr marL="91440" indent="-9144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</a:rPr>
              <a:t>Minimized or eliminate whenever possible.</a:t>
            </a: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30560F05-F709-B052-CC7F-98622664B5B8}"/>
              </a:ext>
            </a:extLst>
          </p:cNvPr>
          <p:cNvSpPr/>
          <p:nvPr/>
        </p:nvSpPr>
        <p:spPr>
          <a:xfrm>
            <a:off x="5518463" y="3903123"/>
            <a:ext cx="2689632" cy="192239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0" tIns="548640" rIns="182880" rtlCol="0" anchor="t"/>
          <a:lstStyle/>
          <a:p>
            <a:pPr marL="91440" indent="-9144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</a:rPr>
              <a:t>Time-sensitive but low-impact tasks.</a:t>
            </a:r>
          </a:p>
          <a:p>
            <a:pPr marL="91440" indent="-9144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</a:rPr>
              <a:t>Delegate or automate when possible. </a:t>
            </a: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4C6E10EA-1D21-22AC-D42C-60238289EBDC}"/>
              </a:ext>
            </a:extLst>
          </p:cNvPr>
          <p:cNvSpPr/>
          <p:nvPr/>
        </p:nvSpPr>
        <p:spPr>
          <a:xfrm>
            <a:off x="8528842" y="1699153"/>
            <a:ext cx="2689632" cy="192239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0" tIns="548640" rIns="182880" rtlCol="0" anchor="t"/>
          <a:lstStyle/>
          <a:p>
            <a:pPr marL="91440" indent="-9144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</a:rPr>
              <a:t>Key tasks for long-term success. </a:t>
            </a:r>
          </a:p>
          <a:p>
            <a:pPr marL="91440" indent="-9144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</a:rPr>
              <a:t>Schedule them to prevent from becoming urgent.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7A381BF-524D-BC93-E8A6-0113C9AF0402}"/>
              </a:ext>
            </a:extLst>
          </p:cNvPr>
          <p:cNvSpPr/>
          <p:nvPr/>
        </p:nvSpPr>
        <p:spPr>
          <a:xfrm>
            <a:off x="5518463" y="1699153"/>
            <a:ext cx="2689632" cy="192239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0" tIns="548640" rIns="182880" rtlCol="0" anchor="t"/>
          <a:lstStyle/>
          <a:p>
            <a:pPr marL="91440" indent="-9144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</a:rPr>
              <a:t>Tasks that need immediate attention and are critical.</a:t>
            </a:r>
          </a:p>
          <a:p>
            <a:pPr marL="91440" indent="-9144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</a:rPr>
              <a:t>Prioritize and handle them personally.</a:t>
            </a:r>
          </a:p>
        </p:txBody>
      </p:sp>
      <p:sp>
        <p:nvSpPr>
          <p:cNvPr id="15" name="TextBox 8">
            <a:extLst>
              <a:ext uri="{FF2B5EF4-FFF2-40B4-BE49-F238E27FC236}">
                <a16:creationId xmlns:a16="http://schemas.microsoft.com/office/drawing/2014/main" id="{C7CDE40A-1CEB-C89C-4919-45BE38C80F8F}"/>
              </a:ext>
            </a:extLst>
          </p:cNvPr>
          <p:cNvSpPr txBox="1"/>
          <p:nvPr/>
        </p:nvSpPr>
        <p:spPr>
          <a:xfrm>
            <a:off x="8932474" y="3903123"/>
            <a:ext cx="2286000" cy="283961"/>
          </a:xfrm>
          <a:prstGeom prst="rect">
            <a:avLst/>
          </a:prstGeom>
          <a:solidFill>
            <a:schemeClr val="accent2"/>
          </a:solidFill>
        </p:spPr>
        <p:txBody>
          <a:bodyPr wrap="square" lIns="91440" tIns="0" rIns="91440" bIns="0" rtlCol="0" anchor="ctr">
            <a:noAutofit/>
          </a:bodyPr>
          <a:lstStyle>
            <a:defPPr>
              <a:defRPr lang="en-US"/>
            </a:defPPr>
            <a:lvl1pPr>
              <a:defRPr sz="1000" b="1">
                <a:solidFill>
                  <a:schemeClr val="bg1"/>
                </a:solidFill>
              </a:defRPr>
            </a:lvl1pPr>
          </a:lstStyle>
          <a:p>
            <a:r>
              <a:rPr lang="en-US" sz="1100" dirty="0"/>
              <a:t>IV. Eliminate</a:t>
            </a:r>
          </a:p>
        </p:txBody>
      </p:sp>
      <p:sp>
        <p:nvSpPr>
          <p:cNvPr id="16" name="TextBox 7">
            <a:extLst>
              <a:ext uri="{FF2B5EF4-FFF2-40B4-BE49-F238E27FC236}">
                <a16:creationId xmlns:a16="http://schemas.microsoft.com/office/drawing/2014/main" id="{9D66F08F-795E-DB8A-BC97-A5BEF34A625F}"/>
              </a:ext>
            </a:extLst>
          </p:cNvPr>
          <p:cNvSpPr txBox="1"/>
          <p:nvPr/>
        </p:nvSpPr>
        <p:spPr>
          <a:xfrm>
            <a:off x="5922095" y="3903123"/>
            <a:ext cx="2286000" cy="283961"/>
          </a:xfrm>
          <a:prstGeom prst="rect">
            <a:avLst/>
          </a:prstGeom>
          <a:solidFill>
            <a:schemeClr val="accent3"/>
          </a:solidFill>
        </p:spPr>
        <p:txBody>
          <a:bodyPr wrap="square" lIns="91440" tIns="0" rIns="91440" bIns="0" rtlCol="0" anchor="ctr">
            <a:noAutofit/>
          </a:bodyPr>
          <a:lstStyle>
            <a:defPPr>
              <a:defRPr lang="en-US"/>
            </a:defPPr>
            <a:lvl1pPr>
              <a:defRPr sz="1000" b="1">
                <a:solidFill>
                  <a:schemeClr val="bg1"/>
                </a:solidFill>
              </a:defRPr>
            </a:lvl1pPr>
          </a:lstStyle>
          <a:p>
            <a:r>
              <a:rPr lang="en-US" sz="1100" dirty="0"/>
              <a:t>III. Delegate</a:t>
            </a:r>
          </a:p>
        </p:txBody>
      </p:sp>
      <p:sp>
        <p:nvSpPr>
          <p:cNvPr id="17" name="TextBox 6">
            <a:extLst>
              <a:ext uri="{FF2B5EF4-FFF2-40B4-BE49-F238E27FC236}">
                <a16:creationId xmlns:a16="http://schemas.microsoft.com/office/drawing/2014/main" id="{214B3262-51EF-2EAC-6001-073A3853F35A}"/>
              </a:ext>
            </a:extLst>
          </p:cNvPr>
          <p:cNvSpPr txBox="1"/>
          <p:nvPr/>
        </p:nvSpPr>
        <p:spPr>
          <a:xfrm>
            <a:off x="8932474" y="1699153"/>
            <a:ext cx="2286000" cy="283961"/>
          </a:xfrm>
          <a:prstGeom prst="rect">
            <a:avLst/>
          </a:prstGeom>
          <a:solidFill>
            <a:schemeClr val="accent5"/>
          </a:solidFill>
        </p:spPr>
        <p:txBody>
          <a:bodyPr wrap="square" lIns="91440" tIns="0" rIns="91440" bIns="0" rtlCol="0" anchor="ctr">
            <a:noAutofit/>
          </a:bodyPr>
          <a:lstStyle>
            <a:defPPr>
              <a:defRPr lang="en-US"/>
            </a:defPPr>
            <a:lvl1pPr>
              <a:defRPr sz="1000" b="1">
                <a:solidFill>
                  <a:schemeClr val="bg1"/>
                </a:solidFill>
              </a:defRPr>
            </a:lvl1pPr>
          </a:lstStyle>
          <a:p>
            <a:r>
              <a:rPr lang="en-US" sz="1100" dirty="0"/>
              <a:t>II. Schedule</a:t>
            </a:r>
          </a:p>
        </p:txBody>
      </p:sp>
      <p:sp>
        <p:nvSpPr>
          <p:cNvPr id="18" name="TextBox 5">
            <a:extLst>
              <a:ext uri="{FF2B5EF4-FFF2-40B4-BE49-F238E27FC236}">
                <a16:creationId xmlns:a16="http://schemas.microsoft.com/office/drawing/2014/main" id="{5A836AA8-FE79-D611-8EF7-44C8BEB7ABFA}"/>
              </a:ext>
            </a:extLst>
          </p:cNvPr>
          <p:cNvSpPr txBox="1"/>
          <p:nvPr/>
        </p:nvSpPr>
        <p:spPr>
          <a:xfrm>
            <a:off x="5922095" y="1699153"/>
            <a:ext cx="2286000" cy="283961"/>
          </a:xfrm>
          <a:prstGeom prst="rect">
            <a:avLst/>
          </a:prstGeom>
          <a:solidFill>
            <a:schemeClr val="accent1"/>
          </a:solidFill>
        </p:spPr>
        <p:txBody>
          <a:bodyPr wrap="square" lIns="91440" tIns="0" rIns="91440" bIns="0" rtlCol="0" anchor="ctr">
            <a:noAutofit/>
          </a:bodyPr>
          <a:lstStyle/>
          <a:p>
            <a:r>
              <a:rPr lang="en-US" sz="1100" b="1" dirty="0">
                <a:solidFill>
                  <a:schemeClr val="bg1"/>
                </a:solidFill>
              </a:rPr>
              <a:t>I. Do Now</a:t>
            </a:r>
            <a:endParaRPr lang="en-GB" sz="1100" b="1" dirty="0">
              <a:solidFill>
                <a:schemeClr val="bg1"/>
              </a:solidFill>
            </a:endParaRPr>
          </a:p>
        </p:txBody>
      </p:sp>
      <p:sp>
        <p:nvSpPr>
          <p:cNvPr id="19" name="TextBox 4">
            <a:extLst>
              <a:ext uri="{FF2B5EF4-FFF2-40B4-BE49-F238E27FC236}">
                <a16:creationId xmlns:a16="http://schemas.microsoft.com/office/drawing/2014/main" id="{F42335F0-392E-E700-EF12-CC75E05898B6}"/>
              </a:ext>
            </a:extLst>
          </p:cNvPr>
          <p:cNvSpPr txBox="1"/>
          <p:nvPr/>
        </p:nvSpPr>
        <p:spPr>
          <a:xfrm rot="16200000">
            <a:off x="4663246" y="4787375"/>
            <a:ext cx="132078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000" b="1" cap="all" dirty="0"/>
              <a:t>Not important</a:t>
            </a:r>
          </a:p>
        </p:txBody>
      </p:sp>
      <p:sp>
        <p:nvSpPr>
          <p:cNvPr id="20" name="TextBox 3">
            <a:extLst>
              <a:ext uri="{FF2B5EF4-FFF2-40B4-BE49-F238E27FC236}">
                <a16:creationId xmlns:a16="http://schemas.microsoft.com/office/drawing/2014/main" id="{41BE1E44-52C9-AA8F-FF74-B906BE2227B5}"/>
              </a:ext>
            </a:extLst>
          </p:cNvPr>
          <p:cNvSpPr txBox="1"/>
          <p:nvPr/>
        </p:nvSpPr>
        <p:spPr>
          <a:xfrm rot="16200000">
            <a:off x="4905098" y="2583404"/>
            <a:ext cx="80375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000" b="1" cap="all" dirty="0"/>
              <a:t>important</a:t>
            </a:r>
          </a:p>
        </p:txBody>
      </p:sp>
      <p:sp>
        <p:nvSpPr>
          <p:cNvPr id="21" name="TextBox 2">
            <a:extLst>
              <a:ext uri="{FF2B5EF4-FFF2-40B4-BE49-F238E27FC236}">
                <a16:creationId xmlns:a16="http://schemas.microsoft.com/office/drawing/2014/main" id="{BAE64147-8790-619D-1FC8-E19FF47B5A7A}"/>
              </a:ext>
            </a:extLst>
          </p:cNvPr>
          <p:cNvSpPr txBox="1"/>
          <p:nvPr/>
        </p:nvSpPr>
        <p:spPr>
          <a:xfrm>
            <a:off x="9355691" y="1432535"/>
            <a:ext cx="103593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000" b="1" cap="all" dirty="0"/>
              <a:t>Not  Urgent</a:t>
            </a:r>
          </a:p>
        </p:txBody>
      </p:sp>
      <p:sp>
        <p:nvSpPr>
          <p:cNvPr id="22" name="TextBox 1">
            <a:extLst>
              <a:ext uri="{FF2B5EF4-FFF2-40B4-BE49-F238E27FC236}">
                <a16:creationId xmlns:a16="http://schemas.microsoft.com/office/drawing/2014/main" id="{BAC789F1-6B07-055B-486B-CDB2A9C7D1E0}"/>
              </a:ext>
            </a:extLst>
          </p:cNvPr>
          <p:cNvSpPr txBox="1"/>
          <p:nvPr/>
        </p:nvSpPr>
        <p:spPr>
          <a:xfrm>
            <a:off x="6527350" y="1432535"/>
            <a:ext cx="671859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000" b="1" cap="all" dirty="0"/>
              <a:t>urgent</a:t>
            </a:r>
          </a:p>
        </p:txBody>
      </p:sp>
      <p:grpSp>
        <p:nvGrpSpPr>
          <p:cNvPr id="5" name="Group">
            <a:extLst>
              <a:ext uri="{FF2B5EF4-FFF2-40B4-BE49-F238E27FC236}">
                <a16:creationId xmlns:a16="http://schemas.microsoft.com/office/drawing/2014/main" id="{1EEFDC11-6C5D-3283-509F-D61EF97C2C1D}"/>
              </a:ext>
            </a:extLst>
          </p:cNvPr>
          <p:cNvGrpSpPr/>
          <p:nvPr/>
        </p:nvGrpSpPr>
        <p:grpSpPr>
          <a:xfrm>
            <a:off x="4263656" y="1645920"/>
            <a:ext cx="137160" cy="4187952"/>
            <a:chOff x="4263656" y="1234440"/>
            <a:chExt cx="137160" cy="4187952"/>
          </a:xfrm>
        </p:grpSpPr>
        <p:sp>
          <p:nvSpPr>
            <p:cNvPr id="7" name="Isosceles Triangle">
              <a:extLst>
                <a:ext uri="{FF2B5EF4-FFF2-40B4-BE49-F238E27FC236}">
                  <a16:creationId xmlns:a16="http://schemas.microsoft.com/office/drawing/2014/main" id="{992DC47D-30C9-C14D-0A81-C960F7D5B53B}"/>
                </a:ext>
              </a:extLst>
            </p:cNvPr>
            <p:cNvSpPr/>
            <p:nvPr/>
          </p:nvSpPr>
          <p:spPr>
            <a:xfrm rot="5400000">
              <a:off x="4076204" y="3259836"/>
              <a:ext cx="512064" cy="13716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">
              <a:extLst>
                <a:ext uri="{FF2B5EF4-FFF2-40B4-BE49-F238E27FC236}">
                  <a16:creationId xmlns:a16="http://schemas.microsoft.com/office/drawing/2014/main" id="{2CEC6B40-BEB0-4913-210E-B80EB4E498AE}"/>
                </a:ext>
              </a:extLst>
            </p:cNvPr>
            <p:cNvCxnSpPr>
              <a:cxnSpLocks/>
            </p:cNvCxnSpPr>
            <p:nvPr/>
          </p:nvCxnSpPr>
          <p:spPr>
            <a:xfrm>
              <a:off x="4263656" y="1234440"/>
              <a:ext cx="0" cy="4187952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">
            <a:extLst>
              <a:ext uri="{FF2B5EF4-FFF2-40B4-BE49-F238E27FC236}">
                <a16:creationId xmlns:a16="http://schemas.microsoft.com/office/drawing/2014/main" id="{41101E6C-BBD2-F166-D3DA-F81FA5AA7BFB}"/>
              </a:ext>
            </a:extLst>
          </p:cNvPr>
          <p:cNvSpPr txBox="1">
            <a:spLocks/>
          </p:cNvSpPr>
          <p:nvPr/>
        </p:nvSpPr>
        <p:spPr>
          <a:xfrm>
            <a:off x="609600" y="1865376"/>
            <a:ext cx="3108960" cy="3960749"/>
          </a:xfrm>
          <a:prstGeom prst="rect">
            <a:avLst/>
          </a:prstGeom>
          <a:noFill/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47472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1208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en-US" sz="1800" dirty="0"/>
              <a:t>What is it?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200" dirty="0"/>
              <a:t>A 2x2 matrix that helps prioritize tasks based on urgency and importance.</a:t>
            </a:r>
          </a:p>
          <a:p>
            <a:pPr>
              <a:spcBef>
                <a:spcPts val="1200"/>
              </a:spcBef>
            </a:pPr>
            <a:r>
              <a:rPr lang="en-US" sz="1800" dirty="0"/>
              <a:t>How to use it: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200" dirty="0"/>
              <a:t>Urgent &amp; Important: Do it immediately.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200" dirty="0"/>
              <a:t>Important, Not Urgent: Schedule it.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200" dirty="0"/>
              <a:t>Urgent, Not Important: Delegate it.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200" dirty="0"/>
              <a:t>Not Urgent &amp; Not Important:  </a:t>
            </a:r>
            <a:br>
              <a:rPr lang="en-US" sz="1200" dirty="0"/>
            </a:br>
            <a:r>
              <a:rPr lang="en-US" sz="1200" dirty="0"/>
              <a:t>Eliminate it.</a:t>
            </a:r>
          </a:p>
          <a:p>
            <a:pPr>
              <a:spcBef>
                <a:spcPts val="1200"/>
              </a:spcBef>
            </a:pPr>
            <a:r>
              <a:rPr lang="en-US" sz="1800" dirty="0"/>
              <a:t>Best for: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200" dirty="0"/>
              <a:t>Productivity, time management, leadership decisions.</a:t>
            </a: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DEA92536-B4F4-5307-3ADB-040FB253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Eisenhower Matrix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338743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4907CE6B-767C-9765-F9D1-42EFC7B1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3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4EE40B72-4729-C1A7-0054-BEBB7D72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102B7ECC-C135-CD77-80FF-B8BF3CA14155}"/>
              </a:ext>
            </a:extLst>
          </p:cNvPr>
          <p:cNvSpPr txBox="1"/>
          <p:nvPr/>
        </p:nvSpPr>
        <p:spPr>
          <a:xfrm rot="16200000">
            <a:off x="269882" y="4993539"/>
            <a:ext cx="144266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100" b="1" cap="all" dirty="0"/>
              <a:t>Not important</a:t>
            </a:r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id="{BE01A9D5-7ACC-B1FE-B5EF-517625E2EED1}"/>
              </a:ext>
            </a:extLst>
          </p:cNvPr>
          <p:cNvSpPr txBox="1"/>
          <p:nvPr/>
        </p:nvSpPr>
        <p:spPr>
          <a:xfrm rot="16200000">
            <a:off x="552250" y="2619429"/>
            <a:ext cx="877926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1100" b="1" cap="all" dirty="0"/>
              <a:t>important</a:t>
            </a:r>
          </a:p>
        </p:txBody>
      </p:sp>
      <p:sp>
        <p:nvSpPr>
          <p:cNvPr id="8" name="TextBox 2">
            <a:extLst>
              <a:ext uri="{FF2B5EF4-FFF2-40B4-BE49-F238E27FC236}">
                <a16:creationId xmlns:a16="http://schemas.microsoft.com/office/drawing/2014/main" id="{979B4DC1-C321-90D1-C173-A8090711E065}"/>
              </a:ext>
            </a:extLst>
          </p:cNvPr>
          <p:cNvSpPr txBox="1"/>
          <p:nvPr/>
        </p:nvSpPr>
        <p:spPr>
          <a:xfrm>
            <a:off x="7999965" y="1345247"/>
            <a:ext cx="1209731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100" b="1" cap="all" dirty="0"/>
              <a:t>Not  Urgent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D3924F7D-43B7-5032-11F5-1D8F7D18472A}"/>
              </a:ext>
            </a:extLst>
          </p:cNvPr>
          <p:cNvSpPr txBox="1"/>
          <p:nvPr/>
        </p:nvSpPr>
        <p:spPr>
          <a:xfrm>
            <a:off x="3194881" y="1345247"/>
            <a:ext cx="784576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100" b="1" cap="all" dirty="0"/>
              <a:t>urgent</a:t>
            </a:r>
          </a:p>
        </p:txBody>
      </p:sp>
      <p:grpSp>
        <p:nvGrpSpPr>
          <p:cNvPr id="24" name="Group 5">
            <a:extLst>
              <a:ext uri="{FF2B5EF4-FFF2-40B4-BE49-F238E27FC236}">
                <a16:creationId xmlns:a16="http://schemas.microsoft.com/office/drawing/2014/main" id="{850494DC-A71D-7891-823D-75834B74283A}"/>
              </a:ext>
            </a:extLst>
          </p:cNvPr>
          <p:cNvGrpSpPr/>
          <p:nvPr/>
        </p:nvGrpSpPr>
        <p:grpSpPr>
          <a:xfrm>
            <a:off x="1215499" y="1654172"/>
            <a:ext cx="9752143" cy="4473900"/>
            <a:chOff x="1215499" y="1654172"/>
            <a:chExt cx="9752143" cy="4473900"/>
          </a:xfrm>
        </p:grpSpPr>
        <p:cxnSp>
          <p:nvCxnSpPr>
            <p:cNvPr id="14" name="Straight Connector 2">
              <a:extLst>
                <a:ext uri="{FF2B5EF4-FFF2-40B4-BE49-F238E27FC236}">
                  <a16:creationId xmlns:a16="http://schemas.microsoft.com/office/drawing/2014/main" id="{E1969CB8-24DA-6036-79AA-A622F960BB10}"/>
                </a:ext>
              </a:extLst>
            </p:cNvPr>
            <p:cNvCxnSpPr>
              <a:cxnSpLocks/>
            </p:cNvCxnSpPr>
            <p:nvPr/>
          </p:nvCxnSpPr>
          <p:spPr>
            <a:xfrm>
              <a:off x="6096000" y="1654172"/>
              <a:ext cx="0" cy="4473900"/>
            </a:xfrm>
            <a:prstGeom prst="line">
              <a:avLst/>
            </a:prstGeom>
            <a:ln w="254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">
              <a:extLst>
                <a:ext uri="{FF2B5EF4-FFF2-40B4-BE49-F238E27FC236}">
                  <a16:creationId xmlns:a16="http://schemas.microsoft.com/office/drawing/2014/main" id="{BCD057C9-5487-1E87-980A-5CB78F56C80B}"/>
                </a:ext>
              </a:extLst>
            </p:cNvPr>
            <p:cNvCxnSpPr>
              <a:cxnSpLocks/>
            </p:cNvCxnSpPr>
            <p:nvPr/>
          </p:nvCxnSpPr>
          <p:spPr>
            <a:xfrm>
              <a:off x="1215499" y="3891122"/>
              <a:ext cx="9752143" cy="0"/>
            </a:xfrm>
            <a:prstGeom prst="line">
              <a:avLst/>
            </a:prstGeom>
            <a:ln w="254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4">
            <a:extLst>
              <a:ext uri="{FF2B5EF4-FFF2-40B4-BE49-F238E27FC236}">
                <a16:creationId xmlns:a16="http://schemas.microsoft.com/office/drawing/2014/main" id="{A6347403-48B8-98B2-D48C-656C20B9E746}"/>
              </a:ext>
            </a:extLst>
          </p:cNvPr>
          <p:cNvGrpSpPr/>
          <p:nvPr/>
        </p:nvGrpSpPr>
        <p:grpSpPr>
          <a:xfrm>
            <a:off x="6233160" y="4028281"/>
            <a:ext cx="4743341" cy="2099791"/>
            <a:chOff x="6233160" y="4028281"/>
            <a:chExt cx="4743341" cy="2099791"/>
          </a:xfrm>
        </p:grpSpPr>
        <p:sp>
          <p:nvSpPr>
            <p:cNvPr id="16" name="Rectangle">
              <a:extLst>
                <a:ext uri="{FF2B5EF4-FFF2-40B4-BE49-F238E27FC236}">
                  <a16:creationId xmlns:a16="http://schemas.microsoft.com/office/drawing/2014/main" id="{219ED703-C79F-4662-4072-C16A615FF57B}"/>
                </a:ext>
              </a:extLst>
            </p:cNvPr>
            <p:cNvSpPr/>
            <p:nvPr/>
          </p:nvSpPr>
          <p:spPr>
            <a:xfrm>
              <a:off x="6233160" y="4028282"/>
              <a:ext cx="4743341" cy="209979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tIns="457200" rtlCol="0" anchor="t"/>
            <a:lstStyle/>
            <a:p>
              <a:pPr indent="-91440" defTabSz="9144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ts val="300"/>
                </a:spcAft>
                <a:buFont typeface="Arial" panose="020B0604020202020204" pitchFamily="34" charset="0"/>
                <a:buChar char="•"/>
              </a:pPr>
              <a:r>
                <a:rPr lang="en-US" sz="1200" dirty="0">
                  <a:solidFill>
                    <a:schemeClr val="tx1"/>
                  </a:solidFill>
                </a:rPr>
                <a:t>Organize old digital files.</a:t>
              </a:r>
            </a:p>
            <a:p>
              <a:pPr indent="-91440" defTabSz="9144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ts val="300"/>
                </a:spcAft>
                <a:buFont typeface="Arial" panose="020B0604020202020204" pitchFamily="34" charset="0"/>
                <a:buChar char="•"/>
              </a:pPr>
              <a:r>
                <a:rPr lang="en-US" sz="1200" dirty="0">
                  <a:solidFill>
                    <a:schemeClr val="tx1"/>
                  </a:solidFill>
                </a:rPr>
                <a:t>Spend time tweaking low-priority docs.</a:t>
              </a:r>
            </a:p>
          </p:txBody>
        </p:sp>
        <p:sp>
          <p:nvSpPr>
            <p:cNvPr id="17" name="TextBox">
              <a:extLst>
                <a:ext uri="{FF2B5EF4-FFF2-40B4-BE49-F238E27FC236}">
                  <a16:creationId xmlns:a16="http://schemas.microsoft.com/office/drawing/2014/main" id="{8BC9A46B-3FFA-595D-CAE4-3E500C1E9DF8}"/>
                </a:ext>
              </a:extLst>
            </p:cNvPr>
            <p:cNvSpPr txBox="1"/>
            <p:nvPr/>
          </p:nvSpPr>
          <p:spPr>
            <a:xfrm>
              <a:off x="6587381" y="4028281"/>
              <a:ext cx="4389120" cy="320040"/>
            </a:xfrm>
            <a:prstGeom prst="rect">
              <a:avLst/>
            </a:prstGeom>
            <a:solidFill>
              <a:schemeClr val="accent2"/>
            </a:solidFill>
          </p:spPr>
          <p:txBody>
            <a:bodyPr wrap="square" lIns="91440" tIns="0" rIns="91440" bIns="0" rtlCol="0" anchor="ctr">
              <a:noAutofit/>
            </a:bodyPr>
            <a:lstStyle>
              <a:defPPr>
                <a:defRPr lang="en-US"/>
              </a:defPPr>
              <a:lvl1pPr>
                <a:defRPr sz="1000" b="1">
                  <a:solidFill>
                    <a:schemeClr val="bg1"/>
                  </a:solidFill>
                </a:defRPr>
              </a:lvl1pPr>
            </a:lstStyle>
            <a:p>
              <a:r>
                <a:rPr lang="en-US" sz="1400" dirty="0"/>
                <a:t>IV. Eliminate</a:t>
              </a:r>
            </a:p>
          </p:txBody>
        </p:sp>
      </p:grpSp>
      <p:grpSp>
        <p:nvGrpSpPr>
          <p:cNvPr id="12" name="Group 3">
            <a:extLst>
              <a:ext uri="{FF2B5EF4-FFF2-40B4-BE49-F238E27FC236}">
                <a16:creationId xmlns:a16="http://schemas.microsoft.com/office/drawing/2014/main" id="{C93BBA7E-90FD-AE49-41D2-3F23DCC8DB16}"/>
              </a:ext>
            </a:extLst>
          </p:cNvPr>
          <p:cNvGrpSpPr/>
          <p:nvPr/>
        </p:nvGrpSpPr>
        <p:grpSpPr>
          <a:xfrm>
            <a:off x="1215499" y="4028281"/>
            <a:ext cx="4743341" cy="2099791"/>
            <a:chOff x="1215499" y="4028281"/>
            <a:chExt cx="4743341" cy="2099791"/>
          </a:xfrm>
        </p:grpSpPr>
        <p:sp>
          <p:nvSpPr>
            <p:cNvPr id="18" name="Rectangle">
              <a:extLst>
                <a:ext uri="{FF2B5EF4-FFF2-40B4-BE49-F238E27FC236}">
                  <a16:creationId xmlns:a16="http://schemas.microsoft.com/office/drawing/2014/main" id="{050C138C-0B76-2014-15B6-9E80127BC5A7}"/>
                </a:ext>
              </a:extLst>
            </p:cNvPr>
            <p:cNvSpPr/>
            <p:nvPr/>
          </p:nvSpPr>
          <p:spPr>
            <a:xfrm>
              <a:off x="1215499" y="4028282"/>
              <a:ext cx="4743341" cy="209979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tIns="457200" rtlCol="0" anchor="t"/>
            <a:lstStyle/>
            <a:p>
              <a:pPr indent="-91440" defTabSz="9144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ts val="300"/>
                </a:spcAft>
                <a:buFont typeface="Arial" panose="020B0604020202020204" pitchFamily="34" charset="0"/>
                <a:buChar char="•"/>
              </a:pPr>
              <a:r>
                <a:rPr lang="en-US" sz="1200" dirty="0">
                  <a:solidFill>
                    <a:schemeClr val="tx1"/>
                  </a:solidFill>
                </a:rPr>
                <a:t>Respond to non-critical emails from vendors.</a:t>
              </a:r>
            </a:p>
            <a:p>
              <a:pPr indent="-91440" defTabSz="9144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ts val="300"/>
                </a:spcAft>
                <a:buFont typeface="Arial" panose="020B0604020202020204" pitchFamily="34" charset="0"/>
                <a:buChar char="•"/>
              </a:pPr>
              <a:r>
                <a:rPr lang="en-US" sz="1200" dirty="0">
                  <a:solidFill>
                    <a:schemeClr val="tx1"/>
                  </a:solidFill>
                </a:rPr>
                <a:t>Attend a routine status meeting.</a:t>
              </a:r>
            </a:p>
          </p:txBody>
        </p:sp>
        <p:sp>
          <p:nvSpPr>
            <p:cNvPr id="19" name="TextBox">
              <a:extLst>
                <a:ext uri="{FF2B5EF4-FFF2-40B4-BE49-F238E27FC236}">
                  <a16:creationId xmlns:a16="http://schemas.microsoft.com/office/drawing/2014/main" id="{09B945F0-1BB9-C432-9CB8-793CF4FCEBCD}"/>
                </a:ext>
              </a:extLst>
            </p:cNvPr>
            <p:cNvSpPr txBox="1"/>
            <p:nvPr/>
          </p:nvSpPr>
          <p:spPr>
            <a:xfrm>
              <a:off x="1569720" y="4028281"/>
              <a:ext cx="4389120" cy="320040"/>
            </a:xfrm>
            <a:prstGeom prst="rect">
              <a:avLst/>
            </a:prstGeom>
            <a:solidFill>
              <a:schemeClr val="accent3"/>
            </a:solidFill>
          </p:spPr>
          <p:txBody>
            <a:bodyPr wrap="square" lIns="91440" tIns="0" rIns="91440" bIns="0" rtlCol="0" anchor="ctr">
              <a:noAutofit/>
            </a:bodyPr>
            <a:lstStyle>
              <a:defPPr>
                <a:defRPr lang="en-US"/>
              </a:defPPr>
              <a:lvl1pPr>
                <a:defRPr sz="1000" b="1">
                  <a:solidFill>
                    <a:schemeClr val="bg1"/>
                  </a:solidFill>
                </a:defRPr>
              </a:lvl1pPr>
            </a:lstStyle>
            <a:p>
              <a:r>
                <a:rPr lang="en-US" sz="1400" dirty="0"/>
                <a:t>III. Delegate</a:t>
              </a:r>
            </a:p>
          </p:txBody>
        </p:sp>
      </p:grpSp>
      <p:grpSp>
        <p:nvGrpSpPr>
          <p:cNvPr id="10" name="Group 2">
            <a:extLst>
              <a:ext uri="{FF2B5EF4-FFF2-40B4-BE49-F238E27FC236}">
                <a16:creationId xmlns:a16="http://schemas.microsoft.com/office/drawing/2014/main" id="{D8704BFF-3F2F-AB5F-0CDC-348189388802}"/>
              </a:ext>
            </a:extLst>
          </p:cNvPr>
          <p:cNvGrpSpPr/>
          <p:nvPr/>
        </p:nvGrpSpPr>
        <p:grpSpPr>
          <a:xfrm>
            <a:off x="6233160" y="1654171"/>
            <a:ext cx="4743341" cy="2099791"/>
            <a:chOff x="6233160" y="1654171"/>
            <a:chExt cx="4743341" cy="2099791"/>
          </a:xfrm>
        </p:grpSpPr>
        <p:sp>
          <p:nvSpPr>
            <p:cNvPr id="22" name="Rectangle">
              <a:extLst>
                <a:ext uri="{FF2B5EF4-FFF2-40B4-BE49-F238E27FC236}">
                  <a16:creationId xmlns:a16="http://schemas.microsoft.com/office/drawing/2014/main" id="{20876883-AEBB-4BD1-6D33-25341702E422}"/>
                </a:ext>
              </a:extLst>
            </p:cNvPr>
            <p:cNvSpPr/>
            <p:nvPr/>
          </p:nvSpPr>
          <p:spPr>
            <a:xfrm>
              <a:off x="6233160" y="1654172"/>
              <a:ext cx="4743341" cy="209979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tIns="457200" rtlCol="0" anchor="t"/>
            <a:lstStyle/>
            <a:p>
              <a:pPr indent="-91440" defTabSz="9144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ts val="300"/>
                </a:spcAft>
                <a:buFont typeface="Arial" panose="020B0604020202020204" pitchFamily="34" charset="0"/>
                <a:buChar char="•"/>
              </a:pPr>
              <a:r>
                <a:rPr lang="en-US" sz="1200" dirty="0">
                  <a:solidFill>
                    <a:schemeClr val="tx1"/>
                  </a:solidFill>
                </a:rPr>
                <a:t>Plan next quarter's strategy meeting.</a:t>
              </a:r>
            </a:p>
            <a:p>
              <a:pPr indent="-91440" defTabSz="9144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ts val="300"/>
                </a:spcAft>
                <a:buFont typeface="Arial" panose="020B0604020202020204" pitchFamily="34" charset="0"/>
                <a:buChar char="•"/>
              </a:pPr>
              <a:r>
                <a:rPr lang="en-US" sz="1200" dirty="0">
                  <a:solidFill>
                    <a:schemeClr val="tx1"/>
                  </a:solidFill>
                </a:rPr>
                <a:t>Update team skills matrix with recent certifications.</a:t>
              </a:r>
            </a:p>
          </p:txBody>
        </p:sp>
        <p:sp>
          <p:nvSpPr>
            <p:cNvPr id="23" name="TextBox">
              <a:extLst>
                <a:ext uri="{FF2B5EF4-FFF2-40B4-BE49-F238E27FC236}">
                  <a16:creationId xmlns:a16="http://schemas.microsoft.com/office/drawing/2014/main" id="{6874AFD3-492A-1E84-E74E-E9B8EB902D95}"/>
                </a:ext>
              </a:extLst>
            </p:cNvPr>
            <p:cNvSpPr txBox="1"/>
            <p:nvPr/>
          </p:nvSpPr>
          <p:spPr>
            <a:xfrm>
              <a:off x="6587381" y="1654171"/>
              <a:ext cx="4389120" cy="320040"/>
            </a:xfrm>
            <a:prstGeom prst="rect">
              <a:avLst/>
            </a:prstGeom>
            <a:solidFill>
              <a:schemeClr val="accent5"/>
            </a:solidFill>
          </p:spPr>
          <p:txBody>
            <a:bodyPr wrap="square" lIns="91440" tIns="0" rIns="91440" bIns="0" rtlCol="0" anchor="ctr">
              <a:noAutofit/>
            </a:bodyPr>
            <a:lstStyle>
              <a:defPPr>
                <a:defRPr lang="en-US"/>
              </a:defPPr>
              <a:lvl1pPr>
                <a:defRPr sz="1000" b="1">
                  <a:solidFill>
                    <a:schemeClr val="bg1"/>
                  </a:solidFill>
                </a:defRPr>
              </a:lvl1pPr>
            </a:lstStyle>
            <a:p>
              <a:r>
                <a:rPr lang="en-US" sz="1400" dirty="0"/>
                <a:t>II. Schedule</a:t>
              </a:r>
            </a:p>
          </p:txBody>
        </p:sp>
      </p:grpSp>
      <p:grpSp>
        <p:nvGrpSpPr>
          <p:cNvPr id="11" name="Group 1">
            <a:extLst>
              <a:ext uri="{FF2B5EF4-FFF2-40B4-BE49-F238E27FC236}">
                <a16:creationId xmlns:a16="http://schemas.microsoft.com/office/drawing/2014/main" id="{87C43B2E-8B2E-44DE-18CB-B2E44F92A10F}"/>
              </a:ext>
            </a:extLst>
          </p:cNvPr>
          <p:cNvGrpSpPr/>
          <p:nvPr/>
        </p:nvGrpSpPr>
        <p:grpSpPr>
          <a:xfrm>
            <a:off x="1215499" y="1654171"/>
            <a:ext cx="4743341" cy="2099791"/>
            <a:chOff x="1215499" y="1654171"/>
            <a:chExt cx="4743341" cy="2099791"/>
          </a:xfrm>
        </p:grpSpPr>
        <p:sp>
          <p:nvSpPr>
            <p:cNvPr id="20" name="Rectangle">
              <a:extLst>
                <a:ext uri="{FF2B5EF4-FFF2-40B4-BE49-F238E27FC236}">
                  <a16:creationId xmlns:a16="http://schemas.microsoft.com/office/drawing/2014/main" id="{EA087ED2-394D-2A9E-8492-2C765674F538}"/>
                </a:ext>
              </a:extLst>
            </p:cNvPr>
            <p:cNvSpPr/>
            <p:nvPr/>
          </p:nvSpPr>
          <p:spPr>
            <a:xfrm>
              <a:off x="1215499" y="1654172"/>
              <a:ext cx="4743341" cy="209979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0" tIns="457200" rtlCol="0" anchor="t"/>
            <a:lstStyle/>
            <a:p>
              <a:pPr marR="0" lvl="0" indent="-91440" algn="l" defTabSz="914400" rtl="0" eaLnBrk="0" fontAlgn="base" latinLnBrk="0" hangingPunct="0">
                <a:lnSpc>
                  <a:spcPct val="110000"/>
                </a:lnSpc>
                <a:spcBef>
                  <a:spcPct val="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</a:pPr>
              <a:r>
                <a:rPr kumimoji="0" lang="en-US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Submit the client report before the 3 PM deadline.</a:t>
              </a:r>
            </a:p>
            <a:p>
              <a:pPr marR="0" lvl="0" indent="-91440" algn="l" defTabSz="914400" rtl="0" eaLnBrk="0" fontAlgn="base" latinLnBrk="0" hangingPunct="0">
                <a:lnSpc>
                  <a:spcPct val="110000"/>
                </a:lnSpc>
                <a:spcBef>
                  <a:spcPct val="0"/>
                </a:spcBef>
                <a:spcAft>
                  <a:spcPts val="300"/>
                </a:spcAft>
                <a:buClrTx/>
                <a:buSzTx/>
                <a:buFont typeface="Arial" panose="020B0604020202020204" pitchFamily="34" charset="0"/>
                <a:buChar char="•"/>
                <a:tabLst/>
              </a:pPr>
              <a:r>
                <a:rPr kumimoji="0" lang="en-US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Address a critical issue with the project timeline</a:t>
              </a:r>
            </a:p>
          </p:txBody>
        </p:sp>
        <p:sp>
          <p:nvSpPr>
            <p:cNvPr id="21" name="TextBox">
              <a:extLst>
                <a:ext uri="{FF2B5EF4-FFF2-40B4-BE49-F238E27FC236}">
                  <a16:creationId xmlns:a16="http://schemas.microsoft.com/office/drawing/2014/main" id="{132A395F-1C15-1264-F039-4F587A0EAD19}"/>
                </a:ext>
              </a:extLst>
            </p:cNvPr>
            <p:cNvSpPr txBox="1"/>
            <p:nvPr/>
          </p:nvSpPr>
          <p:spPr>
            <a:xfrm>
              <a:off x="1569720" y="1654171"/>
              <a:ext cx="4389120" cy="320040"/>
            </a:xfrm>
            <a:prstGeom prst="rect">
              <a:avLst/>
            </a:prstGeom>
            <a:solidFill>
              <a:schemeClr val="accent1"/>
            </a:solidFill>
          </p:spPr>
          <p:txBody>
            <a:bodyPr wrap="square" lIns="91440" tIns="0" rIns="91440" bIns="0" rtlCol="0" anchor="ctr">
              <a:noAutofit/>
            </a:bodyPr>
            <a:lstStyle/>
            <a:p>
              <a:r>
                <a:rPr lang="en-US" sz="1400" b="1" dirty="0">
                  <a:solidFill>
                    <a:schemeClr val="bg1"/>
                  </a:solidFill>
                </a:rPr>
                <a:t>I. Do Now</a:t>
              </a:r>
              <a:endParaRPr lang="en-GB" sz="1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6" name="Title">
            <a:extLst>
              <a:ext uri="{FF2B5EF4-FFF2-40B4-BE49-F238E27FC236}">
                <a16:creationId xmlns:a16="http://schemas.microsoft.com/office/drawing/2014/main" id="{DEA92536-B4F4-5307-3ADB-040FB253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Eisenhower Matrix</a:t>
            </a:r>
          </a:p>
        </p:txBody>
      </p:sp>
    </p:spTree>
    <p:extLst>
      <p:ext uri="{BB962C8B-B14F-4D97-AF65-F5344CB8AC3E}">
        <p14:creationId xmlns:p14="http://schemas.microsoft.com/office/powerpoint/2010/main" val="611365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raphic 2">
            <a:extLst>
              <a:ext uri="{FF2B5EF4-FFF2-40B4-BE49-F238E27FC236}">
                <a16:creationId xmlns:a16="http://schemas.microsoft.com/office/drawing/2014/main" id="{0B5CB01E-5DF7-3DB0-2281-18A8A1C57E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16369" y="3153386"/>
            <a:ext cx="304800" cy="304800"/>
          </a:xfrm>
          <a:prstGeom prst="rect">
            <a:avLst/>
          </a:prstGeom>
        </p:spPr>
      </p:pic>
      <p:pic>
        <p:nvPicPr>
          <p:cNvPr id="20" name="Graphic 1">
            <a:extLst>
              <a:ext uri="{FF2B5EF4-FFF2-40B4-BE49-F238E27FC236}">
                <a16:creationId xmlns:a16="http://schemas.microsoft.com/office/drawing/2014/main" id="{2AAAFD12-609F-DDF6-E71F-F6715D5B70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016369" y="1212449"/>
            <a:ext cx="304800" cy="304800"/>
          </a:xfrm>
          <a:prstGeom prst="rect">
            <a:avLst/>
          </a:prstGeom>
        </p:spPr>
      </p:pic>
      <p:sp>
        <p:nvSpPr>
          <p:cNvPr id="14" name="TextBox 3">
            <a:extLst>
              <a:ext uri="{FF2B5EF4-FFF2-40B4-BE49-F238E27FC236}">
                <a16:creationId xmlns:a16="http://schemas.microsoft.com/office/drawing/2014/main" id="{60B5C0B5-9A2F-77EA-DB91-62039092A839}"/>
              </a:ext>
            </a:extLst>
          </p:cNvPr>
          <p:cNvSpPr txBox="1"/>
          <p:nvPr/>
        </p:nvSpPr>
        <p:spPr>
          <a:xfrm>
            <a:off x="7016369" y="624870"/>
            <a:ext cx="4562856" cy="477263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>
              <a:lnSpc>
                <a:spcPct val="110000"/>
              </a:lnSpc>
              <a:spcAft>
                <a:spcPts val="1200"/>
              </a:spcAft>
              <a:defRPr sz="2000">
                <a:latin typeface="+mj-lt"/>
              </a:defRPr>
            </a:lvl1pPr>
          </a:lstStyle>
          <a:p>
            <a:pPr>
              <a:spcAft>
                <a:spcPts val="1800"/>
              </a:spcAft>
            </a:pPr>
            <a:r>
              <a:rPr lang="en-US" sz="2400" dirty="0"/>
              <a:t>Usage Rights</a:t>
            </a:r>
          </a:p>
          <a:p>
            <a:pPr marL="347472"/>
            <a:r>
              <a:rPr lang="en-US" sz="1400" b="1" dirty="0">
                <a:latin typeface="+mn-lt"/>
              </a:rPr>
              <a:t>You can: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Use this template for personal and commercial projects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Modify it in any way you like (get creative!)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Use it without giving credit (attribution is not required)</a:t>
            </a:r>
          </a:p>
          <a:p>
            <a:endParaRPr lang="en-US" sz="1400" dirty="0">
              <a:latin typeface="+mn-lt"/>
            </a:endParaRPr>
          </a:p>
          <a:p>
            <a:pPr marL="347472"/>
            <a:r>
              <a:rPr lang="en-US" sz="1400" b="1" dirty="0">
                <a:latin typeface="+mn-lt"/>
              </a:rPr>
              <a:t>You can’t: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Resell or redistribute DailyDiagram templates on other websites or platforms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Include them in online or offline template collections or databases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Offer the original or modified templates for download</a:t>
            </a:r>
          </a:p>
        </p:txBody>
      </p:sp>
      <p:cxnSp>
        <p:nvCxnSpPr>
          <p:cNvPr id="16" name="Straight Connector 2">
            <a:extLst>
              <a:ext uri="{FF2B5EF4-FFF2-40B4-BE49-F238E27FC236}">
                <a16:creationId xmlns:a16="http://schemas.microsoft.com/office/drawing/2014/main" id="{F26EED2F-C381-243A-9BEB-BFD3822F3B7E}"/>
              </a:ext>
            </a:extLst>
          </p:cNvPr>
          <p:cNvCxnSpPr/>
          <p:nvPr/>
        </p:nvCxnSpPr>
        <p:spPr>
          <a:xfrm>
            <a:off x="6527800" y="346075"/>
            <a:ext cx="0" cy="6164263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2">
            <a:extLst>
              <a:ext uri="{FF2B5EF4-FFF2-40B4-BE49-F238E27FC236}">
                <a16:creationId xmlns:a16="http://schemas.microsoft.com/office/drawing/2014/main" id="{4684306F-A590-7768-9C2F-F3087A4DE630}"/>
              </a:ext>
            </a:extLst>
          </p:cNvPr>
          <p:cNvSpPr txBox="1"/>
          <p:nvPr/>
        </p:nvSpPr>
        <p:spPr>
          <a:xfrm>
            <a:off x="615950" y="4468813"/>
            <a:ext cx="5568696" cy="1661993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>
              <a:lnSpc>
                <a:spcPct val="110000"/>
              </a:lnSpc>
              <a:spcAft>
                <a:spcPts val="1200"/>
              </a:spcAft>
              <a:defRPr sz="2000">
                <a:latin typeface="+mj-lt"/>
              </a:defRPr>
            </a:lvl1pPr>
          </a:lstStyle>
          <a:p>
            <a:pPr>
              <a:spcAft>
                <a:spcPts val="1800"/>
              </a:spcAft>
            </a:pPr>
            <a:r>
              <a:rPr lang="en-US" sz="2400" dirty="0"/>
              <a:t>Fonts</a:t>
            </a:r>
          </a:p>
          <a:p>
            <a:pPr>
              <a:spcAft>
                <a:spcPts val="1800"/>
              </a:spcAft>
            </a:pPr>
            <a:r>
              <a:rPr lang="en-US" sz="1400" dirty="0">
                <a:latin typeface="+mn-lt"/>
              </a:rPr>
              <a:t>This template uses Arial, a system font available by default in both PowerPoint and Google Slides. There’s no need to install or download anything — your text will display correctly across platforms.</a:t>
            </a:r>
          </a:p>
        </p:txBody>
      </p:sp>
      <p:cxnSp>
        <p:nvCxnSpPr>
          <p:cNvPr id="18" name="Straight Connector 1">
            <a:extLst>
              <a:ext uri="{FF2B5EF4-FFF2-40B4-BE49-F238E27FC236}">
                <a16:creationId xmlns:a16="http://schemas.microsoft.com/office/drawing/2014/main" id="{0BF7E794-6FD4-C505-9D76-0895E203119D}"/>
              </a:ext>
            </a:extLst>
          </p:cNvPr>
          <p:cNvCxnSpPr/>
          <p:nvPr/>
        </p:nvCxnSpPr>
        <p:spPr>
          <a:xfrm>
            <a:off x="611188" y="4043363"/>
            <a:ext cx="5484812" cy="0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1">
            <a:extLst>
              <a:ext uri="{FF2B5EF4-FFF2-40B4-BE49-F238E27FC236}">
                <a16:creationId xmlns:a16="http://schemas.microsoft.com/office/drawing/2014/main" id="{D61712C6-37E6-72DC-7095-CCDCA7F83BC6}"/>
              </a:ext>
            </a:extLst>
          </p:cNvPr>
          <p:cNvSpPr txBox="1"/>
          <p:nvPr/>
        </p:nvSpPr>
        <p:spPr>
          <a:xfrm>
            <a:off x="615950" y="624870"/>
            <a:ext cx="5568696" cy="276998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0000"/>
              </a:lnSpc>
              <a:spcAft>
                <a:spcPts val="1800"/>
              </a:spcAft>
            </a:pPr>
            <a:r>
              <a:rPr lang="en-US" sz="2400" dirty="0">
                <a:latin typeface="+mj-lt"/>
              </a:rPr>
              <a:t>How to Edit the Diagram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All diagrams are editable in PowerPoint – you can change colors, size, text, and customize the layout to fit your needs.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If selecting a specific part of the diagram is tricky (especially when elements are layered), use the </a:t>
            </a:r>
            <a:r>
              <a:rPr lang="en-US" sz="1400" b="1" dirty="0"/>
              <a:t>Selection Pane </a:t>
            </a:r>
            <a:r>
              <a:rPr lang="en-US" sz="1400" dirty="0"/>
              <a:t>for easy access.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Go to: </a:t>
            </a:r>
            <a:r>
              <a:rPr lang="en-US" sz="1400" b="1" dirty="0"/>
              <a:t>Home → Arrange → Selection Pane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This will show a list of all elements on the slide, so you can easily select and edit any part of the diagram.</a:t>
            </a:r>
          </a:p>
        </p:txBody>
      </p:sp>
    </p:spTree>
    <p:extLst>
      <p:ext uri="{BB962C8B-B14F-4D97-AF65-F5344CB8AC3E}">
        <p14:creationId xmlns:p14="http://schemas.microsoft.com/office/powerpoint/2010/main" val="83352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ailyDiagram 1">
      <a:dk1>
        <a:srgbClr val="151C23"/>
      </a:dk1>
      <a:lt1>
        <a:sysClr val="window" lastClr="FFFFFF"/>
      </a:lt1>
      <a:dk2>
        <a:srgbClr val="5070FA"/>
      </a:dk2>
      <a:lt2>
        <a:srgbClr val="EEF0F4"/>
      </a:lt2>
      <a:accent1>
        <a:srgbClr val="F87171"/>
      </a:accent1>
      <a:accent2>
        <a:srgbClr val="4E5E73"/>
      </a:accent2>
      <a:accent3>
        <a:srgbClr val="6B7A90"/>
      </a:accent3>
      <a:accent4>
        <a:srgbClr val="8C9AB0"/>
      </a:accent4>
      <a:accent5>
        <a:srgbClr val="AFB9CD"/>
      </a:accent5>
      <a:accent6>
        <a:srgbClr val="CED8E4"/>
      </a:accent6>
      <a:hlink>
        <a:srgbClr val="151C23"/>
      </a:hlink>
      <a:folHlink>
        <a:srgbClr val="151C2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noAutofit/>
      </a:bodyPr>
      <a:lstStyle>
        <a:defPPr algn="l">
          <a:lnSpc>
            <a:spcPct val="110000"/>
          </a:lnSpc>
          <a:spcBef>
            <a:spcPts val="600"/>
          </a:spcBef>
          <a:defRPr sz="1600" b="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DailyDiagram_Template.potx" id="{83A5DF68-CB90-426F-8373-DBFC736D0264}" vid="{D223061A-A30C-48B7-AC44-333CEBCAF8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DailyDiagram_Template</Template>
  <TotalTime>0</TotalTime>
  <Words>463</Words>
  <Application>Microsoft Office PowerPoint</Application>
  <PresentationFormat>Widescreen</PresentationFormat>
  <Paragraphs>73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Eisenhower Matrix</vt:lpstr>
      <vt:lpstr>The Eisenhower Matrix</vt:lpstr>
      <vt:lpstr>The Eisenhower Matrix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DailyDiagram.com</dc:creator>
  <cp:lastModifiedBy>Yovka Strashilova</cp:lastModifiedBy>
  <cp:revision>1</cp:revision>
  <dcterms:created xsi:type="dcterms:W3CDTF">2025-08-06T08:37:40Z</dcterms:created>
  <dcterms:modified xsi:type="dcterms:W3CDTF">2025-08-14T08:03:36Z</dcterms:modified>
</cp:coreProperties>
</file>