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8" r:id="rId2"/>
    <p:sldId id="275" r:id="rId3"/>
    <p:sldId id="271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53" autoAdjust="0"/>
    <p:restoredTop sz="94660"/>
  </p:normalViewPr>
  <p:slideViewPr>
    <p:cSldViewPr snapToGrid="0">
      <p:cViewPr>
        <p:scale>
          <a:sx n="100" d="100"/>
          <a:sy n="100" d="100"/>
        </p:scale>
        <p:origin x="-542" y="-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5728F-2145-44D7-A832-5B34AEDAE8F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504F0B-1E4A-49C3-83E1-541EC2F6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7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">
            <a:extLst>
              <a:ext uri="{FF2B5EF4-FFF2-40B4-BE49-F238E27FC236}">
                <a16:creationId xmlns:a16="http://schemas.microsoft.com/office/drawing/2014/main" id="{0B9FE158-0D05-FC81-52C2-D4E9AA8D75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 wrap="none" anchor="ctr"/>
          <a:lstStyle>
            <a:lvl1pPr algn="l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15B9AD2F-A576-C554-F8C9-6D4F55780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637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">
            <a:extLst>
              <a:ext uri="{FF2B5EF4-FFF2-40B4-BE49-F238E27FC236}">
                <a16:creationId xmlns:a16="http://schemas.microsoft.com/office/drawing/2014/main" id="{7AD4455E-1542-B7C0-7C97-4A9AA5FF49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23213" y="6247455"/>
            <a:ext cx="3659187" cy="365760"/>
          </a:xfrm>
        </p:spPr>
        <p:txBody>
          <a:bodyPr wrap="none" anchor="ctr"/>
          <a:lstStyle>
            <a:lvl1pPr algn="r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4928616"/>
            <a:ext cx="9140824" cy="78788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EEF4012-871B-1B42-BEC7-928870CEBC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1" y="2692400"/>
            <a:ext cx="9140824" cy="2086588"/>
          </a:xfrm>
        </p:spPr>
        <p:txBody>
          <a:bodyPr anchor="b"/>
          <a:lstStyle>
            <a:lvl1pPr algn="l">
              <a:lnSpc>
                <a:spcPct val="90000"/>
              </a:lnSpc>
              <a:defRPr sz="7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4145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D91AA847-0B9E-0B61-8B65-348EA8FC9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52C53D67-E58F-7227-4C4A-FDE25C295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3" name="Content Placeholder">
            <a:extLst>
              <a:ext uri="{FF2B5EF4-FFF2-40B4-BE49-F238E27FC236}">
                <a16:creationId xmlns:a16="http://schemas.microsoft.com/office/drawing/2014/main" id="{2AAE627A-448C-15FF-DE61-0152F4097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ECB2627B-0A6A-628E-9A57-055D09A23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9824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458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113866"/>
            <a:ext cx="3108960" cy="2373876"/>
          </a:xfr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6512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>
            <a:extLst>
              <a:ext uri="{FF2B5EF4-FFF2-40B4-BE49-F238E27FC236}">
                <a16:creationId xmlns:a16="http://schemas.microsoft.com/office/drawing/2014/main" id="{AF6AC3A2-B45B-CDFB-1CB6-4FCAFD26E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02C37CD8-263B-7869-781E-6C79FC5EE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</p:spTree>
    <p:extLst>
      <p:ext uri="{BB962C8B-B14F-4D97-AF65-F5344CB8AC3E}">
        <p14:creationId xmlns:p14="http://schemas.microsoft.com/office/powerpoint/2010/main" val="48804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DailyDiagram Logo">
            <a:extLst>
              <a:ext uri="{FF2B5EF4-FFF2-40B4-BE49-F238E27FC236}">
                <a16:creationId xmlns:a16="http://schemas.microsoft.com/office/drawing/2014/main" id="{45C68845-21F3-5A97-1EB1-45DF83FD93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50864" y="6179236"/>
            <a:ext cx="1218262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016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ilyDiagram.com">
            <a:extLst>
              <a:ext uri="{FF2B5EF4-FFF2-40B4-BE49-F238E27FC236}">
                <a16:creationId xmlns:a16="http://schemas.microsoft.com/office/drawing/2014/main" id="{5290DED9-A660-4598-E2D9-BB0755823C6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130629" y="6858001"/>
            <a:ext cx="130629" cy="152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endParaRPr lang="en-US" sz="1600" b="0" dirty="0"/>
          </a:p>
        </p:txBody>
      </p:sp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1770CABA-FA01-5DE5-427B-47AF602E0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25200" y="6356350"/>
            <a:ext cx="457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fld id="{23C7D1E2-E78F-4EED-B0BE-712C4496DA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288089D3-0712-28C6-D8DA-D216E8A6D9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Company Name | Confidential | Title</a:t>
            </a:r>
          </a:p>
        </p:txBody>
      </p:sp>
      <p:sp>
        <p:nvSpPr>
          <p:cNvPr id="3" name="Text Placeholder">
            <a:extLst>
              <a:ext uri="{FF2B5EF4-FFF2-40B4-BE49-F238E27FC236}">
                <a16:creationId xmlns:a16="http://schemas.microsoft.com/office/drawing/2014/main" id="{AD6033DB-8792-9099-E90E-BD00152D8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373189"/>
            <a:ext cx="10972800" cy="4622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">
            <a:extLst>
              <a:ext uri="{FF2B5EF4-FFF2-40B4-BE49-F238E27FC236}">
                <a16:creationId xmlns:a16="http://schemas.microsoft.com/office/drawing/2014/main" id="{1AACFB3D-99FA-71DD-1F23-065C9C11E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5976"/>
            <a:ext cx="10972800" cy="54864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73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  <p:sldLayoutId id="2147483650" r:id="rId3"/>
    <p:sldLayoutId id="2147483654" r:id="rId4"/>
    <p:sldLayoutId id="2147483660" r:id="rId5"/>
    <p:sldLayoutId id="2147483655" r:id="rId6"/>
    <p:sldLayoutId id="2147483664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347472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521208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Arial" panose="020B0604020202020204" pitchFamily="34" charset="0"/>
        <a:buNone/>
        <a:defRPr sz="1600" b="1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5097AB"/>
          </p15:clr>
        </p15:guide>
        <p15:guide id="2" pos="7680" userDrawn="1">
          <p15:clr>
            <a:srgbClr val="5097AB"/>
          </p15:clr>
        </p15:guide>
        <p15:guide id="3" pos="385" userDrawn="1">
          <p15:clr>
            <a:srgbClr val="5097AB"/>
          </p15:clr>
        </p15:guide>
        <p15:guide id="4" pos="961" userDrawn="1">
          <p15:clr>
            <a:srgbClr val="5097AB"/>
          </p15:clr>
        </p15:guide>
        <p15:guide id="5" pos="1537" userDrawn="1">
          <p15:clr>
            <a:srgbClr val="5097AB"/>
          </p15:clr>
        </p15:guide>
        <p15:guide id="6" pos="2112" userDrawn="1">
          <p15:clr>
            <a:srgbClr val="5097AB"/>
          </p15:clr>
        </p15:guide>
        <p15:guide id="7" pos="2688" userDrawn="1">
          <p15:clr>
            <a:srgbClr val="5097AB"/>
          </p15:clr>
        </p15:guide>
        <p15:guide id="8" pos="3264" userDrawn="1">
          <p15:clr>
            <a:srgbClr val="5097AB"/>
          </p15:clr>
        </p15:guide>
        <p15:guide id="9" pos="3840" userDrawn="1">
          <p15:clr>
            <a:srgbClr val="5097AB"/>
          </p15:clr>
        </p15:guide>
        <p15:guide id="10" pos="4415" userDrawn="1">
          <p15:clr>
            <a:srgbClr val="5097AB"/>
          </p15:clr>
        </p15:guide>
        <p15:guide id="11" pos="4991" userDrawn="1">
          <p15:clr>
            <a:srgbClr val="5097AB"/>
          </p15:clr>
        </p15:guide>
        <p15:guide id="12" pos="5567" userDrawn="1">
          <p15:clr>
            <a:srgbClr val="5097AB"/>
          </p15:clr>
        </p15:guide>
        <p15:guide id="13" pos="6142" userDrawn="1">
          <p15:clr>
            <a:srgbClr val="5097AB"/>
          </p15:clr>
        </p15:guide>
        <p15:guide id="14" pos="6718" userDrawn="1">
          <p15:clr>
            <a:srgbClr val="5097AB"/>
          </p15:clr>
        </p15:guide>
        <p15:guide id="15" pos="7294" userDrawn="1">
          <p15:clr>
            <a:srgbClr val="5097AB"/>
          </p15:clr>
        </p15:guide>
        <p15:guide id="16" orient="horz" userDrawn="1">
          <p15:clr>
            <a:srgbClr val="5097AB"/>
          </p15:clr>
        </p15:guide>
        <p15:guide id="17" orient="horz" pos="4320" userDrawn="1">
          <p15:clr>
            <a:srgbClr val="5097AB"/>
          </p15:clr>
        </p15:guide>
        <p15:guide id="18" orient="horz" pos="771" userDrawn="1">
          <p15:clr>
            <a:srgbClr val="5097AB"/>
          </p15:clr>
        </p15:guide>
        <p15:guide id="19" orient="horz" pos="1035" userDrawn="1">
          <p15:clr>
            <a:srgbClr val="5097AB"/>
          </p15:clr>
        </p15:guide>
        <p15:guide id="20" orient="horz" pos="1298" userDrawn="1">
          <p15:clr>
            <a:srgbClr val="5097AB"/>
          </p15:clr>
        </p15:guide>
        <p15:guide id="21" orient="horz" pos="1562" userDrawn="1">
          <p15:clr>
            <a:srgbClr val="5097AB"/>
          </p15:clr>
        </p15:guide>
        <p15:guide id="22" orient="horz" pos="1825" userDrawn="1">
          <p15:clr>
            <a:srgbClr val="5097AB"/>
          </p15:clr>
        </p15:guide>
        <p15:guide id="23" orient="horz" pos="2089" userDrawn="1">
          <p15:clr>
            <a:srgbClr val="5097AB"/>
          </p15:clr>
        </p15:guide>
        <p15:guide id="24" orient="horz" pos="2352" userDrawn="1">
          <p15:clr>
            <a:srgbClr val="5097AB"/>
          </p15:clr>
        </p15:guide>
        <p15:guide id="25" orient="horz" pos="2616" userDrawn="1">
          <p15:clr>
            <a:srgbClr val="5097AB"/>
          </p15:clr>
        </p15:guide>
        <p15:guide id="26" orient="horz" pos="2880" userDrawn="1">
          <p15:clr>
            <a:srgbClr val="5097AB"/>
          </p15:clr>
        </p15:guide>
        <p15:guide id="27" orient="horz" pos="3143" userDrawn="1">
          <p15:clr>
            <a:srgbClr val="5097AB"/>
          </p15:clr>
        </p15:guide>
        <p15:guide id="28" orient="horz" pos="3407" userDrawn="1">
          <p15:clr>
            <a:srgbClr val="5097AB"/>
          </p15:clr>
        </p15:guide>
        <p15:guide id="29" orient="horz" pos="3670" userDrawn="1">
          <p15:clr>
            <a:srgbClr val="5097AB"/>
          </p15:clr>
        </p15:guide>
        <p15:guide id="30" orient="horz" pos="3934" userDrawn="1">
          <p15:clr>
            <a:srgbClr val="5097A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">
            <a:extLst>
              <a:ext uri="{FF2B5EF4-FFF2-40B4-BE49-F238E27FC236}">
                <a16:creationId xmlns:a16="http://schemas.microsoft.com/office/drawing/2014/main" id="{F39A87C8-4633-468F-5072-F411C6E7DF0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Free PowerPoint Diagrams · DailyDiagram.com</a:t>
            </a:r>
          </a:p>
        </p:txBody>
      </p:sp>
      <p:sp>
        <p:nvSpPr>
          <p:cNvPr id="18" name="Subtitle">
            <a:extLst>
              <a:ext uri="{FF2B5EF4-FFF2-40B4-BE49-F238E27FC236}">
                <a16:creationId xmlns:a16="http://schemas.microsoft.com/office/drawing/2014/main" id="{D35C4ACB-8A60-8BCE-2BEC-84B189D923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000" dirty="0"/>
              <a:t>Plan long-term projects with monthly breakdown across the year.</a:t>
            </a:r>
          </a:p>
        </p:txBody>
      </p:sp>
      <p:sp>
        <p:nvSpPr>
          <p:cNvPr id="17" name="Title">
            <a:extLst>
              <a:ext uri="{FF2B5EF4-FFF2-40B4-BE49-F238E27FC236}">
                <a16:creationId xmlns:a16="http://schemas.microsoft.com/office/drawing/2014/main" id="{7ECB2E25-0007-E5FD-CAB5-9EE47741A8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Gantt Chart #1</a:t>
            </a:r>
          </a:p>
        </p:txBody>
      </p:sp>
      <p:pic>
        <p:nvPicPr>
          <p:cNvPr id="2" name="DailyDiagram Logo">
            <a:extLst>
              <a:ext uri="{FF2B5EF4-FFF2-40B4-BE49-F238E27FC236}">
                <a16:creationId xmlns:a16="http://schemas.microsoft.com/office/drawing/2014/main" id="{3CC14638-9A6A-052C-369E-A40E6FF1BC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599" y="516113"/>
            <a:ext cx="1461914" cy="329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8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2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aphicFrame>
        <p:nvGraphicFramePr>
          <p:cNvPr id="4" name="Table">
            <a:extLst>
              <a:ext uri="{FF2B5EF4-FFF2-40B4-BE49-F238E27FC236}">
                <a16:creationId xmlns:a16="http://schemas.microsoft.com/office/drawing/2014/main" id="{AF488C09-2013-847F-94AF-AC8706944FE1}"/>
              </a:ext>
            </a:extLst>
          </p:cNvPr>
          <p:cNvGraphicFramePr>
            <a:graphicFrameLocks noGrp="1"/>
          </p:cNvGraphicFramePr>
          <p:nvPr/>
        </p:nvGraphicFramePr>
        <p:xfrm>
          <a:off x="609601" y="1210943"/>
          <a:ext cx="10969622" cy="5034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9750">
                  <a:extLst>
                    <a:ext uri="{9D8B030D-6E8A-4147-A177-3AD203B41FA5}">
                      <a16:colId xmlns:a16="http://schemas.microsoft.com/office/drawing/2014/main" val="1483148310"/>
                    </a:ext>
                  </a:extLst>
                </a:gridCol>
                <a:gridCol w="769156">
                  <a:extLst>
                    <a:ext uri="{9D8B030D-6E8A-4147-A177-3AD203B41FA5}">
                      <a16:colId xmlns:a16="http://schemas.microsoft.com/office/drawing/2014/main" val="88184314"/>
                    </a:ext>
                  </a:extLst>
                </a:gridCol>
                <a:gridCol w="769156">
                  <a:extLst>
                    <a:ext uri="{9D8B030D-6E8A-4147-A177-3AD203B41FA5}">
                      <a16:colId xmlns:a16="http://schemas.microsoft.com/office/drawing/2014/main" val="3648885670"/>
                    </a:ext>
                  </a:extLst>
                </a:gridCol>
                <a:gridCol w="769156">
                  <a:extLst>
                    <a:ext uri="{9D8B030D-6E8A-4147-A177-3AD203B41FA5}">
                      <a16:colId xmlns:a16="http://schemas.microsoft.com/office/drawing/2014/main" val="4020594150"/>
                    </a:ext>
                  </a:extLst>
                </a:gridCol>
                <a:gridCol w="769156">
                  <a:extLst>
                    <a:ext uri="{9D8B030D-6E8A-4147-A177-3AD203B41FA5}">
                      <a16:colId xmlns:a16="http://schemas.microsoft.com/office/drawing/2014/main" val="1724028731"/>
                    </a:ext>
                  </a:extLst>
                </a:gridCol>
                <a:gridCol w="769156">
                  <a:extLst>
                    <a:ext uri="{9D8B030D-6E8A-4147-A177-3AD203B41FA5}">
                      <a16:colId xmlns:a16="http://schemas.microsoft.com/office/drawing/2014/main" val="2784166683"/>
                    </a:ext>
                  </a:extLst>
                </a:gridCol>
                <a:gridCol w="769156">
                  <a:extLst>
                    <a:ext uri="{9D8B030D-6E8A-4147-A177-3AD203B41FA5}">
                      <a16:colId xmlns:a16="http://schemas.microsoft.com/office/drawing/2014/main" val="2306505327"/>
                    </a:ext>
                  </a:extLst>
                </a:gridCol>
                <a:gridCol w="769156">
                  <a:extLst>
                    <a:ext uri="{9D8B030D-6E8A-4147-A177-3AD203B41FA5}">
                      <a16:colId xmlns:a16="http://schemas.microsoft.com/office/drawing/2014/main" val="1918062691"/>
                    </a:ext>
                  </a:extLst>
                </a:gridCol>
                <a:gridCol w="769156">
                  <a:extLst>
                    <a:ext uri="{9D8B030D-6E8A-4147-A177-3AD203B41FA5}">
                      <a16:colId xmlns:a16="http://schemas.microsoft.com/office/drawing/2014/main" val="2359898787"/>
                    </a:ext>
                  </a:extLst>
                </a:gridCol>
                <a:gridCol w="769156">
                  <a:extLst>
                    <a:ext uri="{9D8B030D-6E8A-4147-A177-3AD203B41FA5}">
                      <a16:colId xmlns:a16="http://schemas.microsoft.com/office/drawing/2014/main" val="352454103"/>
                    </a:ext>
                  </a:extLst>
                </a:gridCol>
                <a:gridCol w="769156">
                  <a:extLst>
                    <a:ext uri="{9D8B030D-6E8A-4147-A177-3AD203B41FA5}">
                      <a16:colId xmlns:a16="http://schemas.microsoft.com/office/drawing/2014/main" val="856956147"/>
                    </a:ext>
                  </a:extLst>
                </a:gridCol>
                <a:gridCol w="769156">
                  <a:extLst>
                    <a:ext uri="{9D8B030D-6E8A-4147-A177-3AD203B41FA5}">
                      <a16:colId xmlns:a16="http://schemas.microsoft.com/office/drawing/2014/main" val="3104804302"/>
                    </a:ext>
                  </a:extLst>
                </a:gridCol>
                <a:gridCol w="769156">
                  <a:extLst>
                    <a:ext uri="{9D8B030D-6E8A-4147-A177-3AD203B41FA5}">
                      <a16:colId xmlns:a16="http://schemas.microsoft.com/office/drawing/2014/main" val="876913296"/>
                    </a:ext>
                  </a:extLst>
                </a:gridCol>
              </a:tblGrid>
              <a:tr h="481724"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+mj-lt"/>
                        </a:rPr>
                        <a:t>Jan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+mj-lt"/>
                        </a:rPr>
                        <a:t>Feb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+mj-lt"/>
                        </a:rPr>
                        <a:t>Mar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+mj-lt"/>
                        </a:rPr>
                        <a:t>Apr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+mj-lt"/>
                        </a:rPr>
                        <a:t>May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+mj-lt"/>
                        </a:rPr>
                        <a:t>Jun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+mj-lt"/>
                        </a:rPr>
                        <a:t>Jul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+mj-lt"/>
                        </a:rPr>
                        <a:t>Aug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+mj-lt"/>
                        </a:rPr>
                        <a:t>Sep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+mj-lt"/>
                        </a:rPr>
                        <a:t>Oct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+mj-lt"/>
                        </a:rPr>
                        <a:t>Nov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+mj-lt"/>
                        </a:rPr>
                        <a:t>Dec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0340025"/>
                  </a:ext>
                </a:extLst>
              </a:tr>
              <a:tr h="1517519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Project Phase 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7592549"/>
                  </a:ext>
                </a:extLst>
              </a:tr>
              <a:tr h="1517519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Project Phase 2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9570083"/>
                  </a:ext>
                </a:extLst>
              </a:tr>
              <a:tr h="1517519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Project Phase 3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4209938"/>
                  </a:ext>
                </a:extLst>
              </a:tr>
            </a:tbl>
          </a:graphicData>
        </a:graphic>
      </p:graphicFrame>
      <p:sp>
        <p:nvSpPr>
          <p:cNvPr id="15" name="Rectangle: Rounded Corners 10">
            <a:extLst>
              <a:ext uri="{FF2B5EF4-FFF2-40B4-BE49-F238E27FC236}">
                <a16:creationId xmlns:a16="http://schemas.microsoft.com/office/drawing/2014/main" id="{09013160-9ABC-5D00-E92B-8871F2717BAB}"/>
              </a:ext>
            </a:extLst>
          </p:cNvPr>
          <p:cNvSpPr/>
          <p:nvPr/>
        </p:nvSpPr>
        <p:spPr>
          <a:xfrm>
            <a:off x="9970193" y="5723081"/>
            <a:ext cx="1280160" cy="22860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accent2"/>
                </a:solidFill>
              </a:rPr>
              <a:t>Task 3</a:t>
            </a:r>
            <a:endParaRPr lang="en-US" sz="1100" dirty="0">
              <a:solidFill>
                <a:schemeClr val="accent2"/>
              </a:solidFill>
            </a:endParaRPr>
          </a:p>
        </p:txBody>
      </p:sp>
      <p:sp>
        <p:nvSpPr>
          <p:cNvPr id="14" name="Rectangle: Rounded Corners 9">
            <a:extLst>
              <a:ext uri="{FF2B5EF4-FFF2-40B4-BE49-F238E27FC236}">
                <a16:creationId xmlns:a16="http://schemas.microsoft.com/office/drawing/2014/main" id="{0D1FEA41-8BF5-46CC-6C9D-5FD2A6D7E255}"/>
              </a:ext>
            </a:extLst>
          </p:cNvPr>
          <p:cNvSpPr/>
          <p:nvPr/>
        </p:nvSpPr>
        <p:spPr>
          <a:xfrm>
            <a:off x="9006610" y="5364537"/>
            <a:ext cx="1280160" cy="22860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accent2"/>
                </a:solidFill>
              </a:rPr>
              <a:t>Task 2</a:t>
            </a:r>
            <a:endParaRPr lang="en-US" sz="1100" dirty="0">
              <a:solidFill>
                <a:schemeClr val="accent2"/>
              </a:solidFill>
            </a:endParaRPr>
          </a:p>
        </p:txBody>
      </p:sp>
      <p:sp>
        <p:nvSpPr>
          <p:cNvPr id="13" name="Rectangle: Rounded Corners 8">
            <a:extLst>
              <a:ext uri="{FF2B5EF4-FFF2-40B4-BE49-F238E27FC236}">
                <a16:creationId xmlns:a16="http://schemas.microsoft.com/office/drawing/2014/main" id="{3F45F8D2-73AD-35DA-C7CC-45D931338E9D}"/>
              </a:ext>
            </a:extLst>
          </p:cNvPr>
          <p:cNvSpPr/>
          <p:nvPr/>
        </p:nvSpPr>
        <p:spPr>
          <a:xfrm>
            <a:off x="7713519" y="5005993"/>
            <a:ext cx="1280160" cy="22860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accent2"/>
                </a:solidFill>
              </a:rPr>
              <a:t>Task 1</a:t>
            </a:r>
            <a:endParaRPr lang="en-US" sz="1100" dirty="0">
              <a:solidFill>
                <a:schemeClr val="accent2"/>
              </a:solidFill>
            </a:endParaRPr>
          </a:p>
        </p:txBody>
      </p:sp>
      <p:sp>
        <p:nvSpPr>
          <p:cNvPr id="12" name="Rectangle: Rounded Corners 7">
            <a:extLst>
              <a:ext uri="{FF2B5EF4-FFF2-40B4-BE49-F238E27FC236}">
                <a16:creationId xmlns:a16="http://schemas.microsoft.com/office/drawing/2014/main" id="{5C874EC8-2895-F470-AB9B-64D3FBDB4ED3}"/>
              </a:ext>
            </a:extLst>
          </p:cNvPr>
          <p:cNvSpPr/>
          <p:nvPr/>
        </p:nvSpPr>
        <p:spPr>
          <a:xfrm>
            <a:off x="7073439" y="4177549"/>
            <a:ext cx="1920240" cy="2286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bg1"/>
                </a:solidFill>
              </a:rPr>
              <a:t>Task 3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1" name="Rectangle: Rounded Corners 6">
            <a:extLst>
              <a:ext uri="{FF2B5EF4-FFF2-40B4-BE49-F238E27FC236}">
                <a16:creationId xmlns:a16="http://schemas.microsoft.com/office/drawing/2014/main" id="{18AD6ABF-2F9D-2232-E0F4-152ECC0A8D19}"/>
              </a:ext>
            </a:extLst>
          </p:cNvPr>
          <p:cNvSpPr/>
          <p:nvPr/>
        </p:nvSpPr>
        <p:spPr>
          <a:xfrm>
            <a:off x="6032501" y="3819005"/>
            <a:ext cx="1280160" cy="2286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bg1"/>
                </a:solidFill>
              </a:rPr>
              <a:t>Task 2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0" name="Rectangle: Rounded Corners 5">
            <a:extLst>
              <a:ext uri="{FF2B5EF4-FFF2-40B4-BE49-F238E27FC236}">
                <a16:creationId xmlns:a16="http://schemas.microsoft.com/office/drawing/2014/main" id="{95676CF0-37D8-FCA0-419D-E2FA8342E280}"/>
              </a:ext>
            </a:extLst>
          </p:cNvPr>
          <p:cNvSpPr/>
          <p:nvPr/>
        </p:nvSpPr>
        <p:spPr>
          <a:xfrm>
            <a:off x="4917210" y="3460461"/>
            <a:ext cx="1280160" cy="2286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bg1"/>
                </a:solidFill>
              </a:rPr>
              <a:t>Task 1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9" name="Rectangle: Rounded Corners 4">
            <a:extLst>
              <a:ext uri="{FF2B5EF4-FFF2-40B4-BE49-F238E27FC236}">
                <a16:creationId xmlns:a16="http://schemas.microsoft.com/office/drawing/2014/main" id="{CDA75115-FAE3-9345-D011-5C34F855528F}"/>
              </a:ext>
            </a:extLst>
          </p:cNvPr>
          <p:cNvSpPr/>
          <p:nvPr/>
        </p:nvSpPr>
        <p:spPr>
          <a:xfrm>
            <a:off x="6652261" y="2812357"/>
            <a:ext cx="1280160" cy="2286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bg1"/>
                </a:solidFill>
              </a:rPr>
              <a:t>Task 4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8" name="Rectangle: Rounded Corners 3">
            <a:extLst>
              <a:ext uri="{FF2B5EF4-FFF2-40B4-BE49-F238E27FC236}">
                <a16:creationId xmlns:a16="http://schemas.microsoft.com/office/drawing/2014/main" id="{120BCDA6-AC70-2202-394C-BFAA91CF175C}"/>
              </a:ext>
            </a:extLst>
          </p:cNvPr>
          <p:cNvSpPr/>
          <p:nvPr/>
        </p:nvSpPr>
        <p:spPr>
          <a:xfrm>
            <a:off x="4418678" y="2484293"/>
            <a:ext cx="1280160" cy="2286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bg1"/>
                </a:solidFill>
              </a:rPr>
              <a:t>Task 3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7" name="Rectangle: Rounded Corners 2">
            <a:extLst>
              <a:ext uri="{FF2B5EF4-FFF2-40B4-BE49-F238E27FC236}">
                <a16:creationId xmlns:a16="http://schemas.microsoft.com/office/drawing/2014/main" id="{899E795D-10ED-23B4-02F9-6CB4AE1E3787}"/>
              </a:ext>
            </a:extLst>
          </p:cNvPr>
          <p:cNvSpPr/>
          <p:nvPr/>
        </p:nvSpPr>
        <p:spPr>
          <a:xfrm>
            <a:off x="3303387" y="2156229"/>
            <a:ext cx="1280160" cy="2286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bg1"/>
                </a:solidFill>
              </a:rPr>
              <a:t>Task 2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Rectangle: Rounded Corners 1">
            <a:extLst>
              <a:ext uri="{FF2B5EF4-FFF2-40B4-BE49-F238E27FC236}">
                <a16:creationId xmlns:a16="http://schemas.microsoft.com/office/drawing/2014/main" id="{ECE1804D-4716-A9A7-5EA1-70FBB19CD996}"/>
              </a:ext>
            </a:extLst>
          </p:cNvPr>
          <p:cNvSpPr/>
          <p:nvPr/>
        </p:nvSpPr>
        <p:spPr>
          <a:xfrm>
            <a:off x="2479041" y="1828165"/>
            <a:ext cx="1280160" cy="2286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bg1"/>
                </a:solidFill>
              </a:rPr>
              <a:t>Task 1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">
            <a:extLst>
              <a:ext uri="{FF2B5EF4-FFF2-40B4-BE49-F238E27FC236}">
                <a16:creationId xmlns:a16="http://schemas.microsoft.com/office/drawing/2014/main" id="{FFB0EF3C-CEF7-30EF-0BF2-D2C61B230F61}"/>
              </a:ext>
            </a:extLst>
          </p:cNvPr>
          <p:cNvCxnSpPr>
            <a:cxnSpLocks/>
          </p:cNvCxnSpPr>
          <p:nvPr/>
        </p:nvCxnSpPr>
        <p:spPr>
          <a:xfrm flipH="1">
            <a:off x="8496993" y="1124583"/>
            <a:ext cx="0" cy="5120640"/>
          </a:xfrm>
          <a:prstGeom prst="line">
            <a:avLst/>
          </a:prstGeom>
          <a:ln w="19050">
            <a:solidFill>
              <a:schemeClr val="accent1"/>
            </a:solidFill>
            <a:head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Gantt Chart - Yearly Timeline</a:t>
            </a:r>
          </a:p>
        </p:txBody>
      </p:sp>
    </p:spTree>
    <p:extLst>
      <p:ext uri="{BB962C8B-B14F-4D97-AF65-F5344CB8AC3E}">
        <p14:creationId xmlns:p14="http://schemas.microsoft.com/office/powerpoint/2010/main" val="987882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3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aphicFrame>
        <p:nvGraphicFramePr>
          <p:cNvPr id="17" name="Table">
            <a:extLst>
              <a:ext uri="{FF2B5EF4-FFF2-40B4-BE49-F238E27FC236}">
                <a16:creationId xmlns:a16="http://schemas.microsoft.com/office/drawing/2014/main" id="{27DB8729-C3AF-4249-C3BF-D6A34A3D83F7}"/>
              </a:ext>
            </a:extLst>
          </p:cNvPr>
          <p:cNvGraphicFramePr>
            <a:graphicFrameLocks noGrp="1"/>
          </p:cNvGraphicFramePr>
          <p:nvPr/>
        </p:nvGraphicFramePr>
        <p:xfrm>
          <a:off x="609601" y="1222719"/>
          <a:ext cx="10969622" cy="5022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9750">
                  <a:extLst>
                    <a:ext uri="{9D8B030D-6E8A-4147-A177-3AD203B41FA5}">
                      <a16:colId xmlns:a16="http://schemas.microsoft.com/office/drawing/2014/main" val="1483148310"/>
                    </a:ext>
                  </a:extLst>
                </a:gridCol>
                <a:gridCol w="769156">
                  <a:extLst>
                    <a:ext uri="{9D8B030D-6E8A-4147-A177-3AD203B41FA5}">
                      <a16:colId xmlns:a16="http://schemas.microsoft.com/office/drawing/2014/main" val="88184314"/>
                    </a:ext>
                  </a:extLst>
                </a:gridCol>
                <a:gridCol w="769156">
                  <a:extLst>
                    <a:ext uri="{9D8B030D-6E8A-4147-A177-3AD203B41FA5}">
                      <a16:colId xmlns:a16="http://schemas.microsoft.com/office/drawing/2014/main" val="3648885670"/>
                    </a:ext>
                  </a:extLst>
                </a:gridCol>
                <a:gridCol w="769156">
                  <a:extLst>
                    <a:ext uri="{9D8B030D-6E8A-4147-A177-3AD203B41FA5}">
                      <a16:colId xmlns:a16="http://schemas.microsoft.com/office/drawing/2014/main" val="4020594150"/>
                    </a:ext>
                  </a:extLst>
                </a:gridCol>
                <a:gridCol w="769156">
                  <a:extLst>
                    <a:ext uri="{9D8B030D-6E8A-4147-A177-3AD203B41FA5}">
                      <a16:colId xmlns:a16="http://schemas.microsoft.com/office/drawing/2014/main" val="1724028731"/>
                    </a:ext>
                  </a:extLst>
                </a:gridCol>
                <a:gridCol w="769156">
                  <a:extLst>
                    <a:ext uri="{9D8B030D-6E8A-4147-A177-3AD203B41FA5}">
                      <a16:colId xmlns:a16="http://schemas.microsoft.com/office/drawing/2014/main" val="2784166683"/>
                    </a:ext>
                  </a:extLst>
                </a:gridCol>
                <a:gridCol w="769156">
                  <a:extLst>
                    <a:ext uri="{9D8B030D-6E8A-4147-A177-3AD203B41FA5}">
                      <a16:colId xmlns:a16="http://schemas.microsoft.com/office/drawing/2014/main" val="2306505327"/>
                    </a:ext>
                  </a:extLst>
                </a:gridCol>
                <a:gridCol w="769156">
                  <a:extLst>
                    <a:ext uri="{9D8B030D-6E8A-4147-A177-3AD203B41FA5}">
                      <a16:colId xmlns:a16="http://schemas.microsoft.com/office/drawing/2014/main" val="1918062691"/>
                    </a:ext>
                  </a:extLst>
                </a:gridCol>
                <a:gridCol w="769156">
                  <a:extLst>
                    <a:ext uri="{9D8B030D-6E8A-4147-A177-3AD203B41FA5}">
                      <a16:colId xmlns:a16="http://schemas.microsoft.com/office/drawing/2014/main" val="2359898787"/>
                    </a:ext>
                  </a:extLst>
                </a:gridCol>
                <a:gridCol w="769156">
                  <a:extLst>
                    <a:ext uri="{9D8B030D-6E8A-4147-A177-3AD203B41FA5}">
                      <a16:colId xmlns:a16="http://schemas.microsoft.com/office/drawing/2014/main" val="352454103"/>
                    </a:ext>
                  </a:extLst>
                </a:gridCol>
                <a:gridCol w="769156">
                  <a:extLst>
                    <a:ext uri="{9D8B030D-6E8A-4147-A177-3AD203B41FA5}">
                      <a16:colId xmlns:a16="http://schemas.microsoft.com/office/drawing/2014/main" val="856956147"/>
                    </a:ext>
                  </a:extLst>
                </a:gridCol>
                <a:gridCol w="769156">
                  <a:extLst>
                    <a:ext uri="{9D8B030D-6E8A-4147-A177-3AD203B41FA5}">
                      <a16:colId xmlns:a16="http://schemas.microsoft.com/office/drawing/2014/main" val="3104804302"/>
                    </a:ext>
                  </a:extLst>
                </a:gridCol>
                <a:gridCol w="769156">
                  <a:extLst>
                    <a:ext uri="{9D8B030D-6E8A-4147-A177-3AD203B41FA5}">
                      <a16:colId xmlns:a16="http://schemas.microsoft.com/office/drawing/2014/main" val="876913296"/>
                    </a:ext>
                  </a:extLst>
                </a:gridCol>
              </a:tblGrid>
              <a:tr h="369282"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+mj-lt"/>
                        </a:rPr>
                        <a:t>Jan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+mj-lt"/>
                        </a:rPr>
                        <a:t>Feb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+mj-lt"/>
                        </a:rPr>
                        <a:t>Mar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+mj-lt"/>
                        </a:rPr>
                        <a:t>Apr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+mj-lt"/>
                        </a:rPr>
                        <a:t>May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+mj-lt"/>
                        </a:rPr>
                        <a:t>Jun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+mj-lt"/>
                        </a:rPr>
                        <a:t>Jul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+mj-lt"/>
                        </a:rPr>
                        <a:t>Aug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+mj-lt"/>
                        </a:rPr>
                        <a:t>Sep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+mj-lt"/>
                        </a:rPr>
                        <a:t>Oct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+mj-lt"/>
                        </a:rPr>
                        <a:t>Nov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+mj-lt"/>
                        </a:rPr>
                        <a:t>Dec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0340025"/>
                  </a:ext>
                </a:extLst>
              </a:tr>
              <a:tr h="116330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Project Phase 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7592549"/>
                  </a:ext>
                </a:extLst>
              </a:tr>
              <a:tr h="116330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Project Phase 2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9570083"/>
                  </a:ext>
                </a:extLst>
              </a:tr>
              <a:tr h="116330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Project Phase 3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4209938"/>
                  </a:ext>
                </a:extLst>
              </a:tr>
              <a:tr h="116330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Project Phase 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1637450"/>
                  </a:ext>
                </a:extLst>
              </a:tr>
            </a:tbl>
          </a:graphicData>
        </a:graphic>
      </p:graphicFrame>
      <p:sp>
        <p:nvSpPr>
          <p:cNvPr id="30" name="Rectangle: Rounded Corners 13">
            <a:extLst>
              <a:ext uri="{FF2B5EF4-FFF2-40B4-BE49-F238E27FC236}">
                <a16:creationId xmlns:a16="http://schemas.microsoft.com/office/drawing/2014/main" id="{4D77138F-01D1-A348-AE40-CDFE69E76C88}"/>
              </a:ext>
            </a:extLst>
          </p:cNvPr>
          <p:cNvSpPr/>
          <p:nvPr/>
        </p:nvSpPr>
        <p:spPr>
          <a:xfrm>
            <a:off x="9567818" y="5870687"/>
            <a:ext cx="1280160" cy="22860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accent2"/>
                </a:solidFill>
              </a:rPr>
              <a:t>Task 3</a:t>
            </a:r>
            <a:endParaRPr lang="en-US" sz="1100" dirty="0">
              <a:solidFill>
                <a:schemeClr val="accent2"/>
              </a:solidFill>
            </a:endParaRPr>
          </a:p>
        </p:txBody>
      </p:sp>
      <p:sp>
        <p:nvSpPr>
          <p:cNvPr id="29" name="Rectangle: Rounded Corners 12">
            <a:extLst>
              <a:ext uri="{FF2B5EF4-FFF2-40B4-BE49-F238E27FC236}">
                <a16:creationId xmlns:a16="http://schemas.microsoft.com/office/drawing/2014/main" id="{65F4127F-DC74-D4C7-999C-5EF23580FD48}"/>
              </a:ext>
            </a:extLst>
          </p:cNvPr>
          <p:cNvSpPr/>
          <p:nvPr/>
        </p:nvSpPr>
        <p:spPr>
          <a:xfrm>
            <a:off x="7334235" y="5512144"/>
            <a:ext cx="1280160" cy="22860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accent2"/>
                </a:solidFill>
              </a:rPr>
              <a:t>Task 2</a:t>
            </a:r>
            <a:endParaRPr lang="en-US" sz="1100" dirty="0">
              <a:solidFill>
                <a:schemeClr val="accent2"/>
              </a:solidFill>
            </a:endParaRPr>
          </a:p>
        </p:txBody>
      </p:sp>
      <p:sp>
        <p:nvSpPr>
          <p:cNvPr id="28" name="Rectangle: Rounded Corners 11">
            <a:extLst>
              <a:ext uri="{FF2B5EF4-FFF2-40B4-BE49-F238E27FC236}">
                <a16:creationId xmlns:a16="http://schemas.microsoft.com/office/drawing/2014/main" id="{99FFF19D-2B1A-2F9B-3B4D-1F2F784EF46B}"/>
              </a:ext>
            </a:extLst>
          </p:cNvPr>
          <p:cNvSpPr/>
          <p:nvPr/>
        </p:nvSpPr>
        <p:spPr>
          <a:xfrm>
            <a:off x="6218944" y="5153600"/>
            <a:ext cx="1280160" cy="228600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accent2"/>
                </a:solidFill>
              </a:rPr>
              <a:t>Task 1</a:t>
            </a:r>
            <a:endParaRPr lang="en-US" sz="1100" dirty="0">
              <a:solidFill>
                <a:schemeClr val="accent2"/>
              </a:solidFill>
            </a:endParaRPr>
          </a:p>
        </p:txBody>
      </p:sp>
      <p:sp>
        <p:nvSpPr>
          <p:cNvPr id="27" name="Rectangle: Rounded Corners 10">
            <a:extLst>
              <a:ext uri="{FF2B5EF4-FFF2-40B4-BE49-F238E27FC236}">
                <a16:creationId xmlns:a16="http://schemas.microsoft.com/office/drawing/2014/main" id="{D45688F6-7EDD-98EA-5243-C53DEF09B352}"/>
              </a:ext>
            </a:extLst>
          </p:cNvPr>
          <p:cNvSpPr/>
          <p:nvPr/>
        </p:nvSpPr>
        <p:spPr>
          <a:xfrm>
            <a:off x="9157393" y="4718856"/>
            <a:ext cx="1280160" cy="228600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bg1"/>
                </a:solidFill>
              </a:rPr>
              <a:t>Task 3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26" name="Rectangle: Rounded Corners 9">
            <a:extLst>
              <a:ext uri="{FF2B5EF4-FFF2-40B4-BE49-F238E27FC236}">
                <a16:creationId xmlns:a16="http://schemas.microsoft.com/office/drawing/2014/main" id="{9BB7B27B-1FBE-5800-7940-C1A7D420D5F4}"/>
              </a:ext>
            </a:extLst>
          </p:cNvPr>
          <p:cNvSpPr/>
          <p:nvPr/>
        </p:nvSpPr>
        <p:spPr>
          <a:xfrm>
            <a:off x="6923810" y="4360312"/>
            <a:ext cx="1280160" cy="228600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bg1"/>
                </a:solidFill>
              </a:rPr>
              <a:t>Task 2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25" name="Rectangle: Rounded Corners 8">
            <a:extLst>
              <a:ext uri="{FF2B5EF4-FFF2-40B4-BE49-F238E27FC236}">
                <a16:creationId xmlns:a16="http://schemas.microsoft.com/office/drawing/2014/main" id="{93241870-796F-4D6A-616C-69B3A9296B67}"/>
              </a:ext>
            </a:extLst>
          </p:cNvPr>
          <p:cNvSpPr/>
          <p:nvPr/>
        </p:nvSpPr>
        <p:spPr>
          <a:xfrm>
            <a:off x="5808519" y="4001768"/>
            <a:ext cx="1280160" cy="228600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bg1"/>
                </a:solidFill>
              </a:rPr>
              <a:t>Task 1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24" name="Rectangle: Rounded Corners 7">
            <a:extLst>
              <a:ext uri="{FF2B5EF4-FFF2-40B4-BE49-F238E27FC236}">
                <a16:creationId xmlns:a16="http://schemas.microsoft.com/office/drawing/2014/main" id="{4598C0A1-05D0-3C2E-EC6C-10189ABF61D5}"/>
              </a:ext>
            </a:extLst>
          </p:cNvPr>
          <p:cNvSpPr/>
          <p:nvPr/>
        </p:nvSpPr>
        <p:spPr>
          <a:xfrm>
            <a:off x="7605684" y="3567024"/>
            <a:ext cx="1280160" cy="2286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bg1"/>
                </a:solidFill>
              </a:rPr>
              <a:t>Task 3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23" name="Rectangle: Rounded Corners 6">
            <a:extLst>
              <a:ext uri="{FF2B5EF4-FFF2-40B4-BE49-F238E27FC236}">
                <a16:creationId xmlns:a16="http://schemas.microsoft.com/office/drawing/2014/main" id="{B61040D4-03AF-8710-118E-7873CC1A0561}"/>
              </a:ext>
            </a:extLst>
          </p:cNvPr>
          <p:cNvSpPr/>
          <p:nvPr/>
        </p:nvSpPr>
        <p:spPr>
          <a:xfrm>
            <a:off x="5372101" y="3208480"/>
            <a:ext cx="1280160" cy="2286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bg1"/>
                </a:solidFill>
              </a:rPr>
              <a:t>Task 2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22" name="Rectangle: Rounded Corners 5">
            <a:extLst>
              <a:ext uri="{FF2B5EF4-FFF2-40B4-BE49-F238E27FC236}">
                <a16:creationId xmlns:a16="http://schemas.microsoft.com/office/drawing/2014/main" id="{39C525A1-AF7F-030C-8680-7A5D57F0F288}"/>
              </a:ext>
            </a:extLst>
          </p:cNvPr>
          <p:cNvSpPr/>
          <p:nvPr/>
        </p:nvSpPr>
        <p:spPr>
          <a:xfrm>
            <a:off x="4256810" y="2849936"/>
            <a:ext cx="1280160" cy="2286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bg1"/>
                </a:solidFill>
              </a:rPr>
              <a:t>Task 1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21" name="Rectangle: Rounded Corners 4">
            <a:extLst>
              <a:ext uri="{FF2B5EF4-FFF2-40B4-BE49-F238E27FC236}">
                <a16:creationId xmlns:a16="http://schemas.microsoft.com/office/drawing/2014/main" id="{22AF1710-3480-D19F-761F-83A7D706A5C6}"/>
              </a:ext>
            </a:extLst>
          </p:cNvPr>
          <p:cNvSpPr/>
          <p:nvPr/>
        </p:nvSpPr>
        <p:spPr>
          <a:xfrm>
            <a:off x="6652261" y="2430432"/>
            <a:ext cx="1280160" cy="2286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bg1"/>
                </a:solidFill>
              </a:rPr>
              <a:t>Task 4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20" name="Rectangle: Rounded Corners 3">
            <a:extLst>
              <a:ext uri="{FF2B5EF4-FFF2-40B4-BE49-F238E27FC236}">
                <a16:creationId xmlns:a16="http://schemas.microsoft.com/office/drawing/2014/main" id="{5739103D-089E-A6F3-B8B5-E182D5B13A94}"/>
              </a:ext>
            </a:extLst>
          </p:cNvPr>
          <p:cNvSpPr/>
          <p:nvPr/>
        </p:nvSpPr>
        <p:spPr>
          <a:xfrm>
            <a:off x="4418678" y="2178568"/>
            <a:ext cx="1280160" cy="2286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bg1"/>
                </a:solidFill>
              </a:rPr>
              <a:t>Task 3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9" name="Rectangle: Rounded Corners 2">
            <a:extLst>
              <a:ext uri="{FF2B5EF4-FFF2-40B4-BE49-F238E27FC236}">
                <a16:creationId xmlns:a16="http://schemas.microsoft.com/office/drawing/2014/main" id="{0C99E34C-209E-80B4-9031-10451F4FF339}"/>
              </a:ext>
            </a:extLst>
          </p:cNvPr>
          <p:cNvSpPr/>
          <p:nvPr/>
        </p:nvSpPr>
        <p:spPr>
          <a:xfrm>
            <a:off x="3303387" y="1926704"/>
            <a:ext cx="1280160" cy="2286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bg1"/>
                </a:solidFill>
              </a:rPr>
              <a:t>Task 2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8" name="Rectangle: Rounded Corners 1">
            <a:extLst>
              <a:ext uri="{FF2B5EF4-FFF2-40B4-BE49-F238E27FC236}">
                <a16:creationId xmlns:a16="http://schemas.microsoft.com/office/drawing/2014/main" id="{F2F1A33D-204E-52E5-3967-D1F6905B16F1}"/>
              </a:ext>
            </a:extLst>
          </p:cNvPr>
          <p:cNvSpPr/>
          <p:nvPr/>
        </p:nvSpPr>
        <p:spPr>
          <a:xfrm>
            <a:off x="2479041" y="1674840"/>
            <a:ext cx="1280160" cy="2286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bg1"/>
                </a:solidFill>
              </a:rPr>
              <a:t>Task 1</a:t>
            </a:r>
            <a:endParaRPr lang="en-US" sz="1100" dirty="0">
              <a:solidFill>
                <a:schemeClr val="bg1"/>
              </a:solidFill>
            </a:endParaRPr>
          </a:p>
        </p:txBody>
      </p:sp>
      <p:cxnSp>
        <p:nvCxnSpPr>
          <p:cNvPr id="31" name="Straight Connector">
            <a:extLst>
              <a:ext uri="{FF2B5EF4-FFF2-40B4-BE49-F238E27FC236}">
                <a16:creationId xmlns:a16="http://schemas.microsoft.com/office/drawing/2014/main" id="{7F4C9C72-B3AB-D465-CB9B-A278445DE62B}"/>
              </a:ext>
            </a:extLst>
          </p:cNvPr>
          <p:cNvCxnSpPr/>
          <p:nvPr/>
        </p:nvCxnSpPr>
        <p:spPr>
          <a:xfrm flipH="1">
            <a:off x="8496993" y="1108296"/>
            <a:ext cx="0" cy="5120640"/>
          </a:xfrm>
          <a:prstGeom prst="line">
            <a:avLst/>
          </a:prstGeom>
          <a:ln w="19050">
            <a:solidFill>
              <a:schemeClr val="accent1"/>
            </a:solidFill>
            <a:head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Gantt Chart - Yearly Timeline</a:t>
            </a:r>
          </a:p>
        </p:txBody>
      </p:sp>
    </p:spTree>
    <p:extLst>
      <p:ext uri="{BB962C8B-B14F-4D97-AF65-F5344CB8AC3E}">
        <p14:creationId xmlns:p14="http://schemas.microsoft.com/office/powerpoint/2010/main" val="511835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raphic 2">
            <a:extLst>
              <a:ext uri="{FF2B5EF4-FFF2-40B4-BE49-F238E27FC236}">
                <a16:creationId xmlns:a16="http://schemas.microsoft.com/office/drawing/2014/main" id="{0B5CB01E-5DF7-3DB0-2281-18A8A1C57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16369" y="3153386"/>
            <a:ext cx="304800" cy="304800"/>
          </a:xfrm>
          <a:prstGeom prst="rect">
            <a:avLst/>
          </a:prstGeom>
        </p:spPr>
      </p:pic>
      <p:pic>
        <p:nvPicPr>
          <p:cNvPr id="20" name="Graphic 1">
            <a:extLst>
              <a:ext uri="{FF2B5EF4-FFF2-40B4-BE49-F238E27FC236}">
                <a16:creationId xmlns:a16="http://schemas.microsoft.com/office/drawing/2014/main" id="{2AAAFD12-609F-DDF6-E71F-F6715D5B70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16369" y="1212449"/>
            <a:ext cx="304800" cy="304800"/>
          </a:xfrm>
          <a:prstGeom prst="rect">
            <a:avLst/>
          </a:prstGeom>
        </p:spPr>
      </p:pic>
      <p:sp>
        <p:nvSpPr>
          <p:cNvPr id="14" name="TextBox 3">
            <a:extLst>
              <a:ext uri="{FF2B5EF4-FFF2-40B4-BE49-F238E27FC236}">
                <a16:creationId xmlns:a16="http://schemas.microsoft.com/office/drawing/2014/main" id="{60B5C0B5-9A2F-77EA-DB91-62039092A839}"/>
              </a:ext>
            </a:extLst>
          </p:cNvPr>
          <p:cNvSpPr txBox="1"/>
          <p:nvPr/>
        </p:nvSpPr>
        <p:spPr>
          <a:xfrm>
            <a:off x="7016369" y="624870"/>
            <a:ext cx="4562856" cy="477263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Usage Rights</a:t>
            </a:r>
          </a:p>
          <a:p>
            <a:pPr marL="347472"/>
            <a:r>
              <a:rPr lang="en-US" sz="1400" b="1" dirty="0">
                <a:latin typeface="+mn-lt"/>
              </a:rPr>
              <a:t>You can: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this template for personal and commercial projects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Modify it in any way you like (get creative!)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it without giving credit (attribution is not required)</a:t>
            </a:r>
          </a:p>
          <a:p>
            <a:endParaRPr lang="en-US" sz="1400" dirty="0">
              <a:latin typeface="+mn-lt"/>
            </a:endParaRPr>
          </a:p>
          <a:p>
            <a:pPr marL="347472"/>
            <a:r>
              <a:rPr lang="en-US" sz="1400" b="1" dirty="0">
                <a:latin typeface="+mn-lt"/>
              </a:rPr>
              <a:t>You can’t: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Resell or redistribute DailyDiagram templates on other websites or platforms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Include them in online or offline template collections or databases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Offer the original or modified templates for download</a:t>
            </a:r>
          </a:p>
        </p:txBody>
      </p:sp>
      <p:cxnSp>
        <p:nvCxnSpPr>
          <p:cNvPr id="16" name="Straight Connector 2">
            <a:extLst>
              <a:ext uri="{FF2B5EF4-FFF2-40B4-BE49-F238E27FC236}">
                <a16:creationId xmlns:a16="http://schemas.microsoft.com/office/drawing/2014/main" id="{F26EED2F-C381-243A-9BEB-BFD3822F3B7E}"/>
              </a:ext>
            </a:extLst>
          </p:cNvPr>
          <p:cNvCxnSpPr/>
          <p:nvPr/>
        </p:nvCxnSpPr>
        <p:spPr>
          <a:xfrm>
            <a:off x="6527800" y="346075"/>
            <a:ext cx="0" cy="6164263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2">
            <a:extLst>
              <a:ext uri="{FF2B5EF4-FFF2-40B4-BE49-F238E27FC236}">
                <a16:creationId xmlns:a16="http://schemas.microsoft.com/office/drawing/2014/main" id="{4684306F-A590-7768-9C2F-F3087A4DE630}"/>
              </a:ext>
            </a:extLst>
          </p:cNvPr>
          <p:cNvSpPr txBox="1"/>
          <p:nvPr/>
        </p:nvSpPr>
        <p:spPr>
          <a:xfrm>
            <a:off x="615950" y="4468813"/>
            <a:ext cx="5568696" cy="1661993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Fonts</a:t>
            </a:r>
          </a:p>
          <a:p>
            <a:pPr>
              <a:spcAft>
                <a:spcPts val="1800"/>
              </a:spcAft>
            </a:pPr>
            <a:r>
              <a:rPr lang="en-US" sz="1400" dirty="0">
                <a:latin typeface="+mn-lt"/>
              </a:rPr>
              <a:t>This template uses Arial, a system font available by default in both PowerPoint and Google Slides. There’s no need to install or download anything — your text will display correctly across platforms.</a:t>
            </a:r>
          </a:p>
        </p:txBody>
      </p:sp>
      <p:cxnSp>
        <p:nvCxnSpPr>
          <p:cNvPr id="18" name="Straight Connector 1">
            <a:extLst>
              <a:ext uri="{FF2B5EF4-FFF2-40B4-BE49-F238E27FC236}">
                <a16:creationId xmlns:a16="http://schemas.microsoft.com/office/drawing/2014/main" id="{0BF7E794-6FD4-C505-9D76-0895E203119D}"/>
              </a:ext>
            </a:extLst>
          </p:cNvPr>
          <p:cNvCxnSpPr/>
          <p:nvPr/>
        </p:nvCxnSpPr>
        <p:spPr>
          <a:xfrm>
            <a:off x="611188" y="4043363"/>
            <a:ext cx="5484812" cy="0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">
            <a:extLst>
              <a:ext uri="{FF2B5EF4-FFF2-40B4-BE49-F238E27FC236}">
                <a16:creationId xmlns:a16="http://schemas.microsoft.com/office/drawing/2014/main" id="{D61712C6-37E6-72DC-7095-CCDCA7F83BC6}"/>
              </a:ext>
            </a:extLst>
          </p:cNvPr>
          <p:cNvSpPr txBox="1"/>
          <p:nvPr/>
        </p:nvSpPr>
        <p:spPr>
          <a:xfrm>
            <a:off x="615950" y="624870"/>
            <a:ext cx="5568696" cy="27699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n-US" sz="2400" dirty="0">
                <a:latin typeface="+mj-lt"/>
              </a:rPr>
              <a:t>How to Edit the Diagram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All diagrams are editable in PowerPoint – you can change colors, size, text, and customize the layout to fit your needs.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If selecting a specific part of the diagram is tricky (especially when elements are layered), use the </a:t>
            </a:r>
            <a:r>
              <a:rPr lang="en-US" sz="1400" b="1" dirty="0"/>
              <a:t>Selection Pane </a:t>
            </a:r>
            <a:r>
              <a:rPr lang="en-US" sz="1400" dirty="0"/>
              <a:t>for easy access.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Go to: </a:t>
            </a:r>
            <a:r>
              <a:rPr lang="en-US" sz="1400" b="1" dirty="0"/>
              <a:t>Home → Arrange → Selection Pane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This will show a list of all elements on the slide, so you can easily select and edit any part of the diagram.</a:t>
            </a:r>
          </a:p>
        </p:txBody>
      </p:sp>
    </p:spTree>
    <p:extLst>
      <p:ext uri="{BB962C8B-B14F-4D97-AF65-F5344CB8AC3E}">
        <p14:creationId xmlns:p14="http://schemas.microsoft.com/office/powerpoint/2010/main" val="83352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ailyDiagram 1">
      <a:dk1>
        <a:srgbClr val="151C23"/>
      </a:dk1>
      <a:lt1>
        <a:sysClr val="window" lastClr="FFFFFF"/>
      </a:lt1>
      <a:dk2>
        <a:srgbClr val="5070FA"/>
      </a:dk2>
      <a:lt2>
        <a:srgbClr val="EEF0F4"/>
      </a:lt2>
      <a:accent1>
        <a:srgbClr val="F87171"/>
      </a:accent1>
      <a:accent2>
        <a:srgbClr val="4E5E73"/>
      </a:accent2>
      <a:accent3>
        <a:srgbClr val="6B7A90"/>
      </a:accent3>
      <a:accent4>
        <a:srgbClr val="8C9AB0"/>
      </a:accent4>
      <a:accent5>
        <a:srgbClr val="AFB9CD"/>
      </a:accent5>
      <a:accent6>
        <a:srgbClr val="CED8E4"/>
      </a:accent6>
      <a:hlink>
        <a:srgbClr val="151C23"/>
      </a:hlink>
      <a:folHlink>
        <a:srgbClr val="151C2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10000"/>
          </a:lnSpc>
          <a:spcBef>
            <a:spcPts val="600"/>
          </a:spcBef>
          <a:defRPr sz="1600" b="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DailyDiagram_Template.potx" id="{83A5DF68-CB90-426F-8373-DBFC736D0264}" vid="{D223061A-A30C-48B7-AC44-333CEBCAF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DailyDiagram_Template</Template>
  <TotalTime>0</TotalTime>
  <Words>327</Words>
  <Application>Microsoft Office PowerPoint</Application>
  <PresentationFormat>Widescreen</PresentationFormat>
  <Paragraphs>80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Gantt Chart #1</vt:lpstr>
      <vt:lpstr>Gantt Chart - Yearly Timeline</vt:lpstr>
      <vt:lpstr>Gantt Chart - Yearly Timeline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DailyDiagram.com</dc:creator>
  <dcterms:created xsi:type="dcterms:W3CDTF">2025-08-06T08:38:16Z</dcterms:created>
  <dcterms:modified xsi:type="dcterms:W3CDTF">2025-08-14T09:23:52Z</dcterms:modified>
</cp:coreProperties>
</file>