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78" r:id="rId3"/>
    <p:sldId id="27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">
            <a:extLst>
              <a:ext uri="{FF2B5EF4-FFF2-40B4-BE49-F238E27FC236}">
                <a16:creationId xmlns:a16="http://schemas.microsoft.com/office/drawing/2014/main" id="{F39A87C8-4633-468F-5072-F411C6E7DF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18" name="Subtitle">
            <a:extLst>
              <a:ext uri="{FF2B5EF4-FFF2-40B4-BE49-F238E27FC236}">
                <a16:creationId xmlns:a16="http://schemas.microsoft.com/office/drawing/2014/main" id="{D35C4ACB-8A60-8BCE-2BEC-84B189D92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991724" cy="787884"/>
          </a:xfrm>
        </p:spPr>
        <p:txBody>
          <a:bodyPr/>
          <a:lstStyle/>
          <a:p>
            <a:r>
              <a:rPr lang="en-US" sz="2000" dirty="0"/>
              <a:t>A concentric circle diagram to represent increasing levels of impact or importance.</a:t>
            </a:r>
          </a:p>
        </p:txBody>
      </p:sp>
      <p:sp>
        <p:nvSpPr>
          <p:cNvPr id="17" name="Title">
            <a:extLst>
              <a:ext uri="{FF2B5EF4-FFF2-40B4-BE49-F238E27FC236}">
                <a16:creationId xmlns:a16="http://schemas.microsoft.com/office/drawing/2014/main" id="{7ECB2E25-0007-E5FD-CAB5-9EE47741A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692400"/>
            <a:ext cx="9715499" cy="2086588"/>
          </a:xfrm>
        </p:spPr>
        <p:txBody>
          <a:bodyPr/>
          <a:lstStyle/>
          <a:p>
            <a:r>
              <a:rPr lang="en-US" sz="5400" dirty="0"/>
              <a:t>From Low to High: </a:t>
            </a:r>
            <a:br>
              <a:rPr lang="en-US" sz="5400" dirty="0"/>
            </a:br>
            <a:r>
              <a:rPr lang="en-US" sz="5400" dirty="0"/>
              <a:t>Visualizing Influence or Priority</a:t>
            </a:r>
          </a:p>
        </p:txBody>
      </p:sp>
      <p:pic>
        <p:nvPicPr>
          <p:cNvPr id="2" name="DailyDiagram Logo">
            <a:extLst>
              <a:ext uri="{FF2B5EF4-FFF2-40B4-BE49-F238E27FC236}">
                <a16:creationId xmlns:a16="http://schemas.microsoft.com/office/drawing/2014/main" id="{3CC14638-9A6A-052C-369E-A40E6FF1B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461914" cy="32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E8CB7A56-007E-343F-ECE1-68D4EF5F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D715F-6D85-422C-8729-75F7C0475165}" type="slidenum">
              <a:rPr lang="en-US" smtClean="0"/>
              <a:t>2</a:t>
            </a:fld>
            <a:endParaRPr lang="en-US"/>
          </a:p>
        </p:txBody>
      </p:sp>
      <p:sp>
        <p:nvSpPr>
          <p:cNvPr id="42" name="Footer">
            <a:extLst>
              <a:ext uri="{FF2B5EF4-FFF2-40B4-BE49-F238E27FC236}">
                <a16:creationId xmlns:a16="http://schemas.microsoft.com/office/drawing/2014/main" id="{92B509E3-3BFB-77E0-BA10-A75BF43D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3" name="Group">
            <a:extLst>
              <a:ext uri="{FF2B5EF4-FFF2-40B4-BE49-F238E27FC236}">
                <a16:creationId xmlns:a16="http://schemas.microsoft.com/office/drawing/2014/main" id="{E25B6782-1021-E613-820B-CC54B04DC997}"/>
              </a:ext>
            </a:extLst>
          </p:cNvPr>
          <p:cNvGrpSpPr/>
          <p:nvPr/>
        </p:nvGrpSpPr>
        <p:grpSpPr>
          <a:xfrm>
            <a:off x="3253740" y="936994"/>
            <a:ext cx="8938259" cy="5921007"/>
            <a:chOff x="3253740" y="936994"/>
            <a:chExt cx="8938259" cy="5921007"/>
          </a:xfrm>
        </p:grpSpPr>
        <p:sp>
          <p:nvSpPr>
            <p:cNvPr id="51" name="Freeform: Shape 4">
              <a:extLst>
                <a:ext uri="{FF2B5EF4-FFF2-40B4-BE49-F238E27FC236}">
                  <a16:creationId xmlns:a16="http://schemas.microsoft.com/office/drawing/2014/main" id="{2A3A2288-BFBF-2C0E-E9DC-FE9ED0044657}"/>
                </a:ext>
              </a:extLst>
            </p:cNvPr>
            <p:cNvSpPr/>
            <p:nvPr/>
          </p:nvSpPr>
          <p:spPr>
            <a:xfrm>
              <a:off x="3253740" y="936994"/>
              <a:ext cx="8938259" cy="5921006"/>
            </a:xfrm>
            <a:custGeom>
              <a:avLst/>
              <a:gdLst>
                <a:gd name="connsiteX0" fmla="*/ 5211147 w 8938259"/>
                <a:gd name="connsiteY0" fmla="*/ 0 h 5921006"/>
                <a:gd name="connsiteX1" fmla="*/ 8895984 w 8938259"/>
                <a:gd name="connsiteY1" fmla="*/ 1526310 h 5921006"/>
                <a:gd name="connsiteX2" fmla="*/ 8938259 w 8938259"/>
                <a:gd name="connsiteY2" fmla="*/ 1570650 h 5921006"/>
                <a:gd name="connsiteX3" fmla="*/ 8938259 w 8938259"/>
                <a:gd name="connsiteY3" fmla="*/ 4032560 h 5921006"/>
                <a:gd name="connsiteX4" fmla="*/ 8882349 w 8938259"/>
                <a:gd name="connsiteY4" fmla="*/ 3867322 h 5921006"/>
                <a:gd name="connsiteX5" fmla="*/ 5211147 w 8938259"/>
                <a:gd name="connsiteY5" fmla="*/ 1302787 h 5921006"/>
                <a:gd name="connsiteX6" fmla="*/ 1302788 w 8938259"/>
                <a:gd name="connsiteY6" fmla="*/ 5211147 h 5921006"/>
                <a:gd name="connsiteX7" fmla="*/ 1322966 w 8938259"/>
                <a:gd name="connsiteY7" fmla="*/ 5610754 h 5921006"/>
                <a:gd name="connsiteX8" fmla="*/ 1370316 w 8938259"/>
                <a:gd name="connsiteY8" fmla="*/ 5921006 h 5921006"/>
                <a:gd name="connsiteX9" fmla="*/ 49403 w 8938259"/>
                <a:gd name="connsiteY9" fmla="*/ 5921006 h 5921006"/>
                <a:gd name="connsiteX10" fmla="*/ 26905 w 8938259"/>
                <a:gd name="connsiteY10" fmla="*/ 5743957 h 5921006"/>
                <a:gd name="connsiteX11" fmla="*/ 0 w 8938259"/>
                <a:gd name="connsiteY11" fmla="*/ 5211147 h 5921006"/>
                <a:gd name="connsiteX12" fmla="*/ 5211147 w 8938259"/>
                <a:gd name="connsiteY12" fmla="*/ 0 h 592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938259" h="5921006">
                  <a:moveTo>
                    <a:pt x="5211147" y="0"/>
                  </a:moveTo>
                  <a:cubicBezTo>
                    <a:pt x="6650166" y="0"/>
                    <a:pt x="7952952" y="583278"/>
                    <a:pt x="8895984" y="1526310"/>
                  </a:cubicBezTo>
                  <a:lnTo>
                    <a:pt x="8938259" y="1570650"/>
                  </a:lnTo>
                  <a:lnTo>
                    <a:pt x="8938259" y="4032560"/>
                  </a:lnTo>
                  <a:lnTo>
                    <a:pt x="8882349" y="3867322"/>
                  </a:lnTo>
                  <a:cubicBezTo>
                    <a:pt x="8334399" y="2370800"/>
                    <a:pt x="6897497" y="1302787"/>
                    <a:pt x="5211147" y="1302787"/>
                  </a:cubicBezTo>
                  <a:cubicBezTo>
                    <a:pt x="3052619" y="1302787"/>
                    <a:pt x="1302788" y="3052619"/>
                    <a:pt x="1302788" y="5211147"/>
                  </a:cubicBezTo>
                  <a:cubicBezTo>
                    <a:pt x="1302788" y="5346055"/>
                    <a:pt x="1309623" y="5479367"/>
                    <a:pt x="1322966" y="5610754"/>
                  </a:cubicBezTo>
                  <a:lnTo>
                    <a:pt x="1370316" y="5921006"/>
                  </a:lnTo>
                  <a:lnTo>
                    <a:pt x="49403" y="5921006"/>
                  </a:lnTo>
                  <a:lnTo>
                    <a:pt x="26905" y="5743957"/>
                  </a:lnTo>
                  <a:cubicBezTo>
                    <a:pt x="9114" y="5568773"/>
                    <a:pt x="0" y="5391025"/>
                    <a:pt x="0" y="5211147"/>
                  </a:cubicBezTo>
                  <a:cubicBezTo>
                    <a:pt x="0" y="2333110"/>
                    <a:pt x="2333110" y="0"/>
                    <a:pt x="5211147" y="0"/>
                  </a:cubicBezTo>
                  <a:close/>
                </a:path>
              </a:pathLst>
            </a:custGeom>
            <a:solidFill>
              <a:schemeClr val="accent2">
                <a:alpha val="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3" name="Freeform: Shape 3">
              <a:extLst>
                <a:ext uri="{FF2B5EF4-FFF2-40B4-BE49-F238E27FC236}">
                  <a16:creationId xmlns:a16="http://schemas.microsoft.com/office/drawing/2014/main" id="{7009895A-EC8A-918B-6011-8F6EDB64F280}"/>
                </a:ext>
              </a:extLst>
            </p:cNvPr>
            <p:cNvSpPr/>
            <p:nvPr/>
          </p:nvSpPr>
          <p:spPr>
            <a:xfrm>
              <a:off x="4556529" y="2239782"/>
              <a:ext cx="7635470" cy="4618218"/>
            </a:xfrm>
            <a:custGeom>
              <a:avLst/>
              <a:gdLst>
                <a:gd name="connsiteX0" fmla="*/ 3908359 w 7635470"/>
                <a:gd name="connsiteY0" fmla="*/ 0 h 4618218"/>
                <a:gd name="connsiteX1" fmla="*/ 7579561 w 7635470"/>
                <a:gd name="connsiteY1" fmla="*/ 2564535 h 4618218"/>
                <a:gd name="connsiteX2" fmla="*/ 7635470 w 7635470"/>
                <a:gd name="connsiteY2" fmla="*/ 2729770 h 4618218"/>
                <a:gd name="connsiteX3" fmla="*/ 7635470 w 7635470"/>
                <a:gd name="connsiteY3" fmla="*/ 4618218 h 4618218"/>
                <a:gd name="connsiteX4" fmla="*/ 6413495 w 7635470"/>
                <a:gd name="connsiteY4" fmla="*/ 4618218 h 4618218"/>
                <a:gd name="connsiteX5" fmla="*/ 6460997 w 7635470"/>
                <a:gd name="connsiteY5" fmla="*/ 4433475 h 4618218"/>
                <a:gd name="connsiteX6" fmla="*/ 6513933 w 7635470"/>
                <a:gd name="connsiteY6" fmla="*/ 3908361 h 4618218"/>
                <a:gd name="connsiteX7" fmla="*/ 3908359 w 7635470"/>
                <a:gd name="connsiteY7" fmla="*/ 1302786 h 4618218"/>
                <a:gd name="connsiteX8" fmla="*/ 1302785 w 7635470"/>
                <a:gd name="connsiteY8" fmla="*/ 3908361 h 4618218"/>
                <a:gd name="connsiteX9" fmla="*/ 1355721 w 7635470"/>
                <a:gd name="connsiteY9" fmla="*/ 4433475 h 4618218"/>
                <a:gd name="connsiteX10" fmla="*/ 1403224 w 7635470"/>
                <a:gd name="connsiteY10" fmla="*/ 4618218 h 4618218"/>
                <a:gd name="connsiteX11" fmla="*/ 67528 w 7635470"/>
                <a:gd name="connsiteY11" fmla="*/ 4618218 h 4618218"/>
                <a:gd name="connsiteX12" fmla="*/ 20178 w 7635470"/>
                <a:gd name="connsiteY12" fmla="*/ 4307968 h 4618218"/>
                <a:gd name="connsiteX13" fmla="*/ 0 w 7635470"/>
                <a:gd name="connsiteY13" fmla="*/ 3908361 h 4618218"/>
                <a:gd name="connsiteX14" fmla="*/ 3908359 w 7635470"/>
                <a:gd name="connsiteY14" fmla="*/ 0 h 4618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635470" h="4618218">
                  <a:moveTo>
                    <a:pt x="3908359" y="0"/>
                  </a:moveTo>
                  <a:cubicBezTo>
                    <a:pt x="5594709" y="0"/>
                    <a:pt x="7031611" y="1068013"/>
                    <a:pt x="7579561" y="2564535"/>
                  </a:cubicBezTo>
                  <a:lnTo>
                    <a:pt x="7635470" y="2729770"/>
                  </a:lnTo>
                  <a:lnTo>
                    <a:pt x="7635470" y="4618218"/>
                  </a:lnTo>
                  <a:lnTo>
                    <a:pt x="6413495" y="4618218"/>
                  </a:lnTo>
                  <a:lnTo>
                    <a:pt x="6460997" y="4433475"/>
                  </a:lnTo>
                  <a:cubicBezTo>
                    <a:pt x="6495706" y="4263859"/>
                    <a:pt x="6513933" y="4088239"/>
                    <a:pt x="6513933" y="3908361"/>
                  </a:cubicBezTo>
                  <a:cubicBezTo>
                    <a:pt x="6513933" y="2469341"/>
                    <a:pt x="5347378" y="1302786"/>
                    <a:pt x="3908359" y="1302786"/>
                  </a:cubicBezTo>
                  <a:cubicBezTo>
                    <a:pt x="2469341" y="1302786"/>
                    <a:pt x="1302785" y="2469341"/>
                    <a:pt x="1302785" y="3908361"/>
                  </a:cubicBezTo>
                  <a:cubicBezTo>
                    <a:pt x="1302785" y="4088239"/>
                    <a:pt x="1321013" y="4263859"/>
                    <a:pt x="1355721" y="4433475"/>
                  </a:cubicBezTo>
                  <a:lnTo>
                    <a:pt x="1403224" y="4618218"/>
                  </a:lnTo>
                  <a:lnTo>
                    <a:pt x="67528" y="4618218"/>
                  </a:lnTo>
                  <a:lnTo>
                    <a:pt x="20178" y="4307968"/>
                  </a:lnTo>
                  <a:cubicBezTo>
                    <a:pt x="6835" y="4176581"/>
                    <a:pt x="0" y="4043269"/>
                    <a:pt x="0" y="3908361"/>
                  </a:cubicBezTo>
                  <a:cubicBezTo>
                    <a:pt x="0" y="1749832"/>
                    <a:pt x="1749831" y="0"/>
                    <a:pt x="3908359" y="0"/>
                  </a:cubicBezTo>
                  <a:close/>
                </a:path>
              </a:pathLst>
            </a:custGeom>
            <a:solidFill>
              <a:schemeClr val="accent2">
                <a:alpha val="10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: Shape 2">
              <a:extLst>
                <a:ext uri="{FF2B5EF4-FFF2-40B4-BE49-F238E27FC236}">
                  <a16:creationId xmlns:a16="http://schemas.microsoft.com/office/drawing/2014/main" id="{6A2CB9D3-49E2-ED97-7C33-0DBB802DC96D}"/>
                </a:ext>
              </a:extLst>
            </p:cNvPr>
            <p:cNvSpPr/>
            <p:nvPr/>
          </p:nvSpPr>
          <p:spPr>
            <a:xfrm>
              <a:off x="5859312" y="3542568"/>
              <a:ext cx="5211148" cy="3315433"/>
            </a:xfrm>
            <a:custGeom>
              <a:avLst/>
              <a:gdLst>
                <a:gd name="connsiteX0" fmla="*/ 2605574 w 5211148"/>
                <a:gd name="connsiteY0" fmla="*/ 0 h 3315433"/>
                <a:gd name="connsiteX1" fmla="*/ 5211148 w 5211148"/>
                <a:gd name="connsiteY1" fmla="*/ 2605574 h 3315433"/>
                <a:gd name="connsiteX2" fmla="*/ 5158212 w 5211148"/>
                <a:gd name="connsiteY2" fmla="*/ 3130688 h 3315433"/>
                <a:gd name="connsiteX3" fmla="*/ 5110709 w 5211148"/>
                <a:gd name="connsiteY3" fmla="*/ 3315433 h 3315433"/>
                <a:gd name="connsiteX4" fmla="*/ 3695929 w 5211148"/>
                <a:gd name="connsiteY4" fmla="*/ 3315433 h 3315433"/>
                <a:gd name="connsiteX5" fmla="*/ 3805981 w 5211148"/>
                <a:gd name="connsiteY5" fmla="*/ 3112678 h 3315433"/>
                <a:gd name="connsiteX6" fmla="*/ 3908361 w 5211148"/>
                <a:gd name="connsiteY6" fmla="*/ 2605574 h 3315433"/>
                <a:gd name="connsiteX7" fmla="*/ 2605574 w 5211148"/>
                <a:gd name="connsiteY7" fmla="*/ 1302787 h 3315433"/>
                <a:gd name="connsiteX8" fmla="*/ 1302787 w 5211148"/>
                <a:gd name="connsiteY8" fmla="*/ 2605574 h 3315433"/>
                <a:gd name="connsiteX9" fmla="*/ 1405167 w 5211148"/>
                <a:gd name="connsiteY9" fmla="*/ 3112678 h 3315433"/>
                <a:gd name="connsiteX10" fmla="*/ 1515219 w 5211148"/>
                <a:gd name="connsiteY10" fmla="*/ 3315433 h 3315433"/>
                <a:gd name="connsiteX11" fmla="*/ 100439 w 5211148"/>
                <a:gd name="connsiteY11" fmla="*/ 3315433 h 3315433"/>
                <a:gd name="connsiteX12" fmla="*/ 52936 w 5211148"/>
                <a:gd name="connsiteY12" fmla="*/ 3130688 h 3315433"/>
                <a:gd name="connsiteX13" fmla="*/ 0 w 5211148"/>
                <a:gd name="connsiteY13" fmla="*/ 2605574 h 3315433"/>
                <a:gd name="connsiteX14" fmla="*/ 2605574 w 5211148"/>
                <a:gd name="connsiteY14" fmla="*/ 0 h 3315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11148" h="3315433">
                  <a:moveTo>
                    <a:pt x="2605574" y="0"/>
                  </a:moveTo>
                  <a:cubicBezTo>
                    <a:pt x="4044593" y="0"/>
                    <a:pt x="5211148" y="1166555"/>
                    <a:pt x="5211148" y="2605574"/>
                  </a:cubicBezTo>
                  <a:cubicBezTo>
                    <a:pt x="5211148" y="2785452"/>
                    <a:pt x="5192920" y="2961072"/>
                    <a:pt x="5158212" y="3130688"/>
                  </a:cubicBezTo>
                  <a:lnTo>
                    <a:pt x="5110709" y="3315433"/>
                  </a:lnTo>
                  <a:lnTo>
                    <a:pt x="3695929" y="3315433"/>
                  </a:lnTo>
                  <a:lnTo>
                    <a:pt x="3805981" y="3112678"/>
                  </a:lnTo>
                  <a:cubicBezTo>
                    <a:pt x="3871906" y="2956814"/>
                    <a:pt x="3908361" y="2785452"/>
                    <a:pt x="3908361" y="2605574"/>
                  </a:cubicBezTo>
                  <a:cubicBezTo>
                    <a:pt x="3908361" y="1886065"/>
                    <a:pt x="3325083" y="1302787"/>
                    <a:pt x="2605574" y="1302787"/>
                  </a:cubicBezTo>
                  <a:cubicBezTo>
                    <a:pt x="1886066" y="1302787"/>
                    <a:pt x="1302787" y="1886065"/>
                    <a:pt x="1302787" y="2605574"/>
                  </a:cubicBezTo>
                  <a:cubicBezTo>
                    <a:pt x="1302787" y="2785452"/>
                    <a:pt x="1339242" y="2956814"/>
                    <a:pt x="1405167" y="3112678"/>
                  </a:cubicBezTo>
                  <a:lnTo>
                    <a:pt x="1515219" y="3315433"/>
                  </a:lnTo>
                  <a:lnTo>
                    <a:pt x="100439" y="3315433"/>
                  </a:lnTo>
                  <a:lnTo>
                    <a:pt x="52936" y="3130688"/>
                  </a:lnTo>
                  <a:cubicBezTo>
                    <a:pt x="18228" y="2961072"/>
                    <a:pt x="0" y="2785452"/>
                    <a:pt x="0" y="2605574"/>
                  </a:cubicBezTo>
                  <a:cubicBezTo>
                    <a:pt x="0" y="1166555"/>
                    <a:pt x="1166555" y="0"/>
                    <a:pt x="2605574" y="0"/>
                  </a:cubicBezTo>
                  <a:close/>
                </a:path>
              </a:pathLst>
            </a:custGeom>
            <a:solidFill>
              <a:schemeClr val="accent2">
                <a:alpha val="1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: Shape 1">
              <a:extLst>
                <a:ext uri="{FF2B5EF4-FFF2-40B4-BE49-F238E27FC236}">
                  <a16:creationId xmlns:a16="http://schemas.microsoft.com/office/drawing/2014/main" id="{D4E9DF0C-2417-55A5-F924-01F86B3E38D6}"/>
                </a:ext>
              </a:extLst>
            </p:cNvPr>
            <p:cNvSpPr/>
            <p:nvPr/>
          </p:nvSpPr>
          <p:spPr>
            <a:xfrm>
              <a:off x="7162099" y="4845355"/>
              <a:ext cx="2605574" cy="2012645"/>
            </a:xfrm>
            <a:custGeom>
              <a:avLst/>
              <a:gdLst>
                <a:gd name="connsiteX0" fmla="*/ 1302787 w 2605574"/>
                <a:gd name="connsiteY0" fmla="*/ 0 h 2012645"/>
                <a:gd name="connsiteX1" fmla="*/ 2605574 w 2605574"/>
                <a:gd name="connsiteY1" fmla="*/ 1302787 h 2012645"/>
                <a:gd name="connsiteX2" fmla="*/ 2503194 w 2605574"/>
                <a:gd name="connsiteY2" fmla="*/ 1809891 h 2012645"/>
                <a:gd name="connsiteX3" fmla="*/ 2393143 w 2605574"/>
                <a:gd name="connsiteY3" fmla="*/ 2012645 h 2012645"/>
                <a:gd name="connsiteX4" fmla="*/ 212432 w 2605574"/>
                <a:gd name="connsiteY4" fmla="*/ 2012645 h 2012645"/>
                <a:gd name="connsiteX5" fmla="*/ 102380 w 2605574"/>
                <a:gd name="connsiteY5" fmla="*/ 1809891 h 2012645"/>
                <a:gd name="connsiteX6" fmla="*/ 0 w 2605574"/>
                <a:gd name="connsiteY6" fmla="*/ 1302787 h 2012645"/>
                <a:gd name="connsiteX7" fmla="*/ 1302787 w 2605574"/>
                <a:gd name="connsiteY7" fmla="*/ 0 h 2012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5574" h="2012645">
                  <a:moveTo>
                    <a:pt x="1302787" y="0"/>
                  </a:moveTo>
                  <a:cubicBezTo>
                    <a:pt x="2022296" y="0"/>
                    <a:pt x="2605574" y="583278"/>
                    <a:pt x="2605574" y="1302787"/>
                  </a:cubicBezTo>
                  <a:cubicBezTo>
                    <a:pt x="2605574" y="1482665"/>
                    <a:pt x="2569119" y="1654027"/>
                    <a:pt x="2503194" y="1809891"/>
                  </a:cubicBezTo>
                  <a:lnTo>
                    <a:pt x="2393143" y="2012645"/>
                  </a:lnTo>
                  <a:lnTo>
                    <a:pt x="212432" y="2012645"/>
                  </a:lnTo>
                  <a:lnTo>
                    <a:pt x="102380" y="1809891"/>
                  </a:lnTo>
                  <a:cubicBezTo>
                    <a:pt x="36455" y="1654027"/>
                    <a:pt x="0" y="1482665"/>
                    <a:pt x="0" y="1302787"/>
                  </a:cubicBezTo>
                  <a:cubicBezTo>
                    <a:pt x="0" y="583278"/>
                    <a:pt x="583278" y="0"/>
                    <a:pt x="1302787" y="0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cxnSp>
        <p:nvCxnSpPr>
          <p:cNvPr id="14" name="Straight Arrow Connector">
            <a:extLst>
              <a:ext uri="{FF2B5EF4-FFF2-40B4-BE49-F238E27FC236}">
                <a16:creationId xmlns:a16="http://schemas.microsoft.com/office/drawing/2014/main" id="{1959E11C-CFBB-9555-BA2B-7329F8E44D43}"/>
              </a:ext>
            </a:extLst>
          </p:cNvPr>
          <p:cNvCxnSpPr>
            <a:cxnSpLocks/>
          </p:cNvCxnSpPr>
          <p:nvPr/>
        </p:nvCxnSpPr>
        <p:spPr>
          <a:xfrm flipV="1">
            <a:off x="11582400" y="752727"/>
            <a:ext cx="0" cy="5486400"/>
          </a:xfrm>
          <a:prstGeom prst="straightConnector1">
            <a:avLst/>
          </a:prstGeom>
          <a:ln w="12700" cap="rnd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6">
            <a:extLst>
              <a:ext uri="{FF2B5EF4-FFF2-40B4-BE49-F238E27FC236}">
                <a16:creationId xmlns:a16="http://schemas.microsoft.com/office/drawing/2014/main" id="{05318E9B-5EE7-C852-0347-FE1357797833}"/>
              </a:ext>
            </a:extLst>
          </p:cNvPr>
          <p:cNvSpPr txBox="1"/>
          <p:nvPr/>
        </p:nvSpPr>
        <p:spPr>
          <a:xfrm>
            <a:off x="10669105" y="752727"/>
            <a:ext cx="686333" cy="2778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cap="all" spc="50" dirty="0"/>
              <a:t>HIGH</a:t>
            </a:r>
          </a:p>
          <a:p>
            <a:pPr algn="r">
              <a:lnSpc>
                <a:spcPct val="90000"/>
              </a:lnSpc>
            </a:pPr>
            <a:r>
              <a:rPr lang="en-US" sz="1000" cap="all" spc="50" dirty="0"/>
              <a:t>impact</a:t>
            </a: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E5F9C218-FC14-9A30-2801-85EEACE5378A}"/>
              </a:ext>
            </a:extLst>
          </p:cNvPr>
          <p:cNvSpPr txBox="1"/>
          <p:nvPr/>
        </p:nvSpPr>
        <p:spPr>
          <a:xfrm>
            <a:off x="10669105" y="5961230"/>
            <a:ext cx="686333" cy="2778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cap="all" spc="50" dirty="0"/>
              <a:t>LOW</a:t>
            </a:r>
          </a:p>
          <a:p>
            <a:pPr algn="r">
              <a:lnSpc>
                <a:spcPct val="90000"/>
              </a:lnSpc>
            </a:pPr>
            <a:r>
              <a:rPr lang="en-US" sz="1000" cap="all" spc="50" dirty="0"/>
              <a:t>impact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D6852D01-7CC3-6A6B-58B3-4C0EE55AA4D7}"/>
              </a:ext>
            </a:extLst>
          </p:cNvPr>
          <p:cNvSpPr txBox="1"/>
          <p:nvPr/>
        </p:nvSpPr>
        <p:spPr>
          <a:xfrm>
            <a:off x="7980679" y="1235389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26" name="Graphic 4">
            <a:extLst>
              <a:ext uri="{FF2B5EF4-FFF2-40B4-BE49-F238E27FC236}">
                <a16:creationId xmlns:a16="http://schemas.microsoft.com/office/drawing/2014/main" id="{1F032ABA-2A63-A3DE-895A-816E879FEA0F}"/>
              </a:ext>
            </a:extLst>
          </p:cNvPr>
          <p:cNvSpPr/>
          <p:nvPr/>
        </p:nvSpPr>
        <p:spPr>
          <a:xfrm>
            <a:off x="7594577" y="1301556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98D39003-2619-2083-B18F-0A29BA6DAB80}"/>
              </a:ext>
            </a:extLst>
          </p:cNvPr>
          <p:cNvSpPr txBox="1"/>
          <p:nvPr/>
        </p:nvSpPr>
        <p:spPr>
          <a:xfrm>
            <a:off x="7980679" y="2543577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34" name="Graphic 3">
            <a:extLst>
              <a:ext uri="{FF2B5EF4-FFF2-40B4-BE49-F238E27FC236}">
                <a16:creationId xmlns:a16="http://schemas.microsoft.com/office/drawing/2014/main" id="{85CC53C0-D7C0-294B-3BC1-9844C05E4457}"/>
              </a:ext>
            </a:extLst>
          </p:cNvPr>
          <p:cNvSpPr/>
          <p:nvPr/>
        </p:nvSpPr>
        <p:spPr>
          <a:xfrm>
            <a:off x="7594577" y="2609744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CF7073BA-3B68-FED0-F178-1444BDFE91D3}"/>
              </a:ext>
            </a:extLst>
          </p:cNvPr>
          <p:cNvSpPr txBox="1"/>
          <p:nvPr/>
        </p:nvSpPr>
        <p:spPr>
          <a:xfrm>
            <a:off x="7980679" y="3851765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38" name="Graphic 2">
            <a:extLst>
              <a:ext uri="{FF2B5EF4-FFF2-40B4-BE49-F238E27FC236}">
                <a16:creationId xmlns:a16="http://schemas.microsoft.com/office/drawing/2014/main" id="{1964E3B5-B775-1ECE-EA43-AE89E3AF6799}"/>
              </a:ext>
            </a:extLst>
          </p:cNvPr>
          <p:cNvSpPr/>
          <p:nvPr/>
        </p:nvSpPr>
        <p:spPr>
          <a:xfrm>
            <a:off x="7594577" y="3917932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TextBox 1">
            <a:extLst>
              <a:ext uri="{FF2B5EF4-FFF2-40B4-BE49-F238E27FC236}">
                <a16:creationId xmlns:a16="http://schemas.microsoft.com/office/drawing/2014/main" id="{09A0C36D-BB8E-6C93-A89A-B0C428D9F7EF}"/>
              </a:ext>
            </a:extLst>
          </p:cNvPr>
          <p:cNvSpPr txBox="1"/>
          <p:nvPr/>
        </p:nvSpPr>
        <p:spPr>
          <a:xfrm>
            <a:off x="7980679" y="5159953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41" name="Graphic 1">
            <a:extLst>
              <a:ext uri="{FF2B5EF4-FFF2-40B4-BE49-F238E27FC236}">
                <a16:creationId xmlns:a16="http://schemas.microsoft.com/office/drawing/2014/main" id="{BDE22ABA-0A09-112F-9498-8F47AB8D027A}"/>
              </a:ext>
            </a:extLst>
          </p:cNvPr>
          <p:cNvSpPr/>
          <p:nvPr/>
        </p:nvSpPr>
        <p:spPr>
          <a:xfrm>
            <a:off x="7594577" y="5226120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Text">
            <a:extLst>
              <a:ext uri="{FF2B5EF4-FFF2-40B4-BE49-F238E27FC236}">
                <a16:creationId xmlns:a16="http://schemas.microsoft.com/office/drawing/2014/main" id="{0AE09295-51E6-58B4-3DFD-EC52484F8A38}"/>
              </a:ext>
            </a:extLst>
          </p:cNvPr>
          <p:cNvSpPr txBox="1">
            <a:spLocks/>
          </p:cNvSpPr>
          <p:nvPr/>
        </p:nvSpPr>
        <p:spPr>
          <a:xfrm>
            <a:off x="1028699" y="2897187"/>
            <a:ext cx="3695699" cy="2928937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D4C87CB-F0D9-FBE1-BA19-7361FED9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Levels – </a:t>
            </a:r>
            <a:br>
              <a:rPr lang="en-US" dirty="0"/>
            </a:br>
            <a:r>
              <a:rPr lang="en-US" dirty="0"/>
              <a:t>From Low to High </a:t>
            </a:r>
          </a:p>
        </p:txBody>
      </p:sp>
    </p:spTree>
    <p:extLst>
      <p:ext uri="{BB962C8B-B14F-4D97-AF65-F5344CB8AC3E}">
        <p14:creationId xmlns:p14="http://schemas.microsoft.com/office/powerpoint/2010/main" val="74482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E8CB7A56-007E-343F-ECE1-68D4EF5F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D715F-6D85-422C-8729-75F7C0475165}" type="slidenum">
              <a:rPr lang="en-US" smtClean="0"/>
              <a:t>3</a:t>
            </a:fld>
            <a:endParaRPr lang="en-US"/>
          </a:p>
        </p:txBody>
      </p:sp>
      <p:sp>
        <p:nvSpPr>
          <p:cNvPr id="42" name="Footer">
            <a:extLst>
              <a:ext uri="{FF2B5EF4-FFF2-40B4-BE49-F238E27FC236}">
                <a16:creationId xmlns:a16="http://schemas.microsoft.com/office/drawing/2014/main" id="{92B509E3-3BFB-77E0-BA10-A75BF43D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3" name="Group">
            <a:extLst>
              <a:ext uri="{FF2B5EF4-FFF2-40B4-BE49-F238E27FC236}">
                <a16:creationId xmlns:a16="http://schemas.microsoft.com/office/drawing/2014/main" id="{E25B6782-1021-E613-820B-CC54B04DC997}"/>
              </a:ext>
            </a:extLst>
          </p:cNvPr>
          <p:cNvGrpSpPr/>
          <p:nvPr/>
        </p:nvGrpSpPr>
        <p:grpSpPr>
          <a:xfrm>
            <a:off x="3253740" y="936994"/>
            <a:ext cx="8938259" cy="5921007"/>
            <a:chOff x="3253740" y="936994"/>
            <a:chExt cx="8938259" cy="5921007"/>
          </a:xfrm>
          <a:solidFill>
            <a:schemeClr val="accent1"/>
          </a:solidFill>
        </p:grpSpPr>
        <p:sp>
          <p:nvSpPr>
            <p:cNvPr id="51" name="Freeform: Shape 4">
              <a:extLst>
                <a:ext uri="{FF2B5EF4-FFF2-40B4-BE49-F238E27FC236}">
                  <a16:creationId xmlns:a16="http://schemas.microsoft.com/office/drawing/2014/main" id="{2A3A2288-BFBF-2C0E-E9DC-FE9ED0044657}"/>
                </a:ext>
              </a:extLst>
            </p:cNvPr>
            <p:cNvSpPr/>
            <p:nvPr/>
          </p:nvSpPr>
          <p:spPr>
            <a:xfrm>
              <a:off x="3253740" y="936994"/>
              <a:ext cx="8938259" cy="5921006"/>
            </a:xfrm>
            <a:custGeom>
              <a:avLst/>
              <a:gdLst>
                <a:gd name="connsiteX0" fmla="*/ 5211147 w 8938259"/>
                <a:gd name="connsiteY0" fmla="*/ 0 h 5921006"/>
                <a:gd name="connsiteX1" fmla="*/ 8895984 w 8938259"/>
                <a:gd name="connsiteY1" fmla="*/ 1526310 h 5921006"/>
                <a:gd name="connsiteX2" fmla="*/ 8938259 w 8938259"/>
                <a:gd name="connsiteY2" fmla="*/ 1570650 h 5921006"/>
                <a:gd name="connsiteX3" fmla="*/ 8938259 w 8938259"/>
                <a:gd name="connsiteY3" fmla="*/ 4032560 h 5921006"/>
                <a:gd name="connsiteX4" fmla="*/ 8882349 w 8938259"/>
                <a:gd name="connsiteY4" fmla="*/ 3867322 h 5921006"/>
                <a:gd name="connsiteX5" fmla="*/ 5211147 w 8938259"/>
                <a:gd name="connsiteY5" fmla="*/ 1302787 h 5921006"/>
                <a:gd name="connsiteX6" fmla="*/ 1302788 w 8938259"/>
                <a:gd name="connsiteY6" fmla="*/ 5211147 h 5921006"/>
                <a:gd name="connsiteX7" fmla="*/ 1322966 w 8938259"/>
                <a:gd name="connsiteY7" fmla="*/ 5610754 h 5921006"/>
                <a:gd name="connsiteX8" fmla="*/ 1370316 w 8938259"/>
                <a:gd name="connsiteY8" fmla="*/ 5921006 h 5921006"/>
                <a:gd name="connsiteX9" fmla="*/ 49403 w 8938259"/>
                <a:gd name="connsiteY9" fmla="*/ 5921006 h 5921006"/>
                <a:gd name="connsiteX10" fmla="*/ 26905 w 8938259"/>
                <a:gd name="connsiteY10" fmla="*/ 5743957 h 5921006"/>
                <a:gd name="connsiteX11" fmla="*/ 0 w 8938259"/>
                <a:gd name="connsiteY11" fmla="*/ 5211147 h 5921006"/>
                <a:gd name="connsiteX12" fmla="*/ 5211147 w 8938259"/>
                <a:gd name="connsiteY12" fmla="*/ 0 h 592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938259" h="5921006">
                  <a:moveTo>
                    <a:pt x="5211147" y="0"/>
                  </a:moveTo>
                  <a:cubicBezTo>
                    <a:pt x="6650166" y="0"/>
                    <a:pt x="7952952" y="583278"/>
                    <a:pt x="8895984" y="1526310"/>
                  </a:cubicBezTo>
                  <a:lnTo>
                    <a:pt x="8938259" y="1570650"/>
                  </a:lnTo>
                  <a:lnTo>
                    <a:pt x="8938259" y="4032560"/>
                  </a:lnTo>
                  <a:lnTo>
                    <a:pt x="8882349" y="3867322"/>
                  </a:lnTo>
                  <a:cubicBezTo>
                    <a:pt x="8334399" y="2370800"/>
                    <a:pt x="6897497" y="1302787"/>
                    <a:pt x="5211147" y="1302787"/>
                  </a:cubicBezTo>
                  <a:cubicBezTo>
                    <a:pt x="3052619" y="1302787"/>
                    <a:pt x="1302788" y="3052619"/>
                    <a:pt x="1302788" y="5211147"/>
                  </a:cubicBezTo>
                  <a:cubicBezTo>
                    <a:pt x="1302788" y="5346055"/>
                    <a:pt x="1309623" y="5479367"/>
                    <a:pt x="1322966" y="5610754"/>
                  </a:cubicBezTo>
                  <a:lnTo>
                    <a:pt x="1370316" y="5921006"/>
                  </a:lnTo>
                  <a:lnTo>
                    <a:pt x="49403" y="5921006"/>
                  </a:lnTo>
                  <a:lnTo>
                    <a:pt x="26905" y="5743957"/>
                  </a:lnTo>
                  <a:cubicBezTo>
                    <a:pt x="9114" y="5568773"/>
                    <a:pt x="0" y="5391025"/>
                    <a:pt x="0" y="5211147"/>
                  </a:cubicBezTo>
                  <a:cubicBezTo>
                    <a:pt x="0" y="2333110"/>
                    <a:pt x="2333110" y="0"/>
                    <a:pt x="5211147" y="0"/>
                  </a:cubicBezTo>
                  <a:close/>
                </a:path>
              </a:pathLst>
            </a:custGeom>
            <a:solidFill>
              <a:schemeClr val="accent2">
                <a:alpha val="1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3" name="Freeform: Shape 3">
              <a:extLst>
                <a:ext uri="{FF2B5EF4-FFF2-40B4-BE49-F238E27FC236}">
                  <a16:creationId xmlns:a16="http://schemas.microsoft.com/office/drawing/2014/main" id="{7009895A-EC8A-918B-6011-8F6EDB64F280}"/>
                </a:ext>
              </a:extLst>
            </p:cNvPr>
            <p:cNvSpPr/>
            <p:nvPr/>
          </p:nvSpPr>
          <p:spPr>
            <a:xfrm>
              <a:off x="4556529" y="2239782"/>
              <a:ext cx="7635470" cy="4618218"/>
            </a:xfrm>
            <a:custGeom>
              <a:avLst/>
              <a:gdLst>
                <a:gd name="connsiteX0" fmla="*/ 3908359 w 7635470"/>
                <a:gd name="connsiteY0" fmla="*/ 0 h 4618218"/>
                <a:gd name="connsiteX1" fmla="*/ 7579561 w 7635470"/>
                <a:gd name="connsiteY1" fmla="*/ 2564535 h 4618218"/>
                <a:gd name="connsiteX2" fmla="*/ 7635470 w 7635470"/>
                <a:gd name="connsiteY2" fmla="*/ 2729770 h 4618218"/>
                <a:gd name="connsiteX3" fmla="*/ 7635470 w 7635470"/>
                <a:gd name="connsiteY3" fmla="*/ 4618218 h 4618218"/>
                <a:gd name="connsiteX4" fmla="*/ 6413495 w 7635470"/>
                <a:gd name="connsiteY4" fmla="*/ 4618218 h 4618218"/>
                <a:gd name="connsiteX5" fmla="*/ 6460997 w 7635470"/>
                <a:gd name="connsiteY5" fmla="*/ 4433475 h 4618218"/>
                <a:gd name="connsiteX6" fmla="*/ 6513933 w 7635470"/>
                <a:gd name="connsiteY6" fmla="*/ 3908361 h 4618218"/>
                <a:gd name="connsiteX7" fmla="*/ 3908359 w 7635470"/>
                <a:gd name="connsiteY7" fmla="*/ 1302786 h 4618218"/>
                <a:gd name="connsiteX8" fmla="*/ 1302785 w 7635470"/>
                <a:gd name="connsiteY8" fmla="*/ 3908361 h 4618218"/>
                <a:gd name="connsiteX9" fmla="*/ 1355721 w 7635470"/>
                <a:gd name="connsiteY9" fmla="*/ 4433475 h 4618218"/>
                <a:gd name="connsiteX10" fmla="*/ 1403224 w 7635470"/>
                <a:gd name="connsiteY10" fmla="*/ 4618218 h 4618218"/>
                <a:gd name="connsiteX11" fmla="*/ 67528 w 7635470"/>
                <a:gd name="connsiteY11" fmla="*/ 4618218 h 4618218"/>
                <a:gd name="connsiteX12" fmla="*/ 20178 w 7635470"/>
                <a:gd name="connsiteY12" fmla="*/ 4307968 h 4618218"/>
                <a:gd name="connsiteX13" fmla="*/ 0 w 7635470"/>
                <a:gd name="connsiteY13" fmla="*/ 3908361 h 4618218"/>
                <a:gd name="connsiteX14" fmla="*/ 3908359 w 7635470"/>
                <a:gd name="connsiteY14" fmla="*/ 0 h 4618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635470" h="4618218">
                  <a:moveTo>
                    <a:pt x="3908359" y="0"/>
                  </a:moveTo>
                  <a:cubicBezTo>
                    <a:pt x="5594709" y="0"/>
                    <a:pt x="7031611" y="1068013"/>
                    <a:pt x="7579561" y="2564535"/>
                  </a:cubicBezTo>
                  <a:lnTo>
                    <a:pt x="7635470" y="2729770"/>
                  </a:lnTo>
                  <a:lnTo>
                    <a:pt x="7635470" y="4618218"/>
                  </a:lnTo>
                  <a:lnTo>
                    <a:pt x="6413495" y="4618218"/>
                  </a:lnTo>
                  <a:lnTo>
                    <a:pt x="6460997" y="4433475"/>
                  </a:lnTo>
                  <a:cubicBezTo>
                    <a:pt x="6495706" y="4263859"/>
                    <a:pt x="6513933" y="4088239"/>
                    <a:pt x="6513933" y="3908361"/>
                  </a:cubicBezTo>
                  <a:cubicBezTo>
                    <a:pt x="6513933" y="2469341"/>
                    <a:pt x="5347378" y="1302786"/>
                    <a:pt x="3908359" y="1302786"/>
                  </a:cubicBezTo>
                  <a:cubicBezTo>
                    <a:pt x="2469341" y="1302786"/>
                    <a:pt x="1302785" y="2469341"/>
                    <a:pt x="1302785" y="3908361"/>
                  </a:cubicBezTo>
                  <a:cubicBezTo>
                    <a:pt x="1302785" y="4088239"/>
                    <a:pt x="1321013" y="4263859"/>
                    <a:pt x="1355721" y="4433475"/>
                  </a:cubicBezTo>
                  <a:lnTo>
                    <a:pt x="1403224" y="4618218"/>
                  </a:lnTo>
                  <a:lnTo>
                    <a:pt x="67528" y="4618218"/>
                  </a:lnTo>
                  <a:lnTo>
                    <a:pt x="20178" y="4307968"/>
                  </a:lnTo>
                  <a:cubicBezTo>
                    <a:pt x="6835" y="4176581"/>
                    <a:pt x="0" y="4043269"/>
                    <a:pt x="0" y="3908361"/>
                  </a:cubicBezTo>
                  <a:cubicBezTo>
                    <a:pt x="0" y="1749832"/>
                    <a:pt x="1749831" y="0"/>
                    <a:pt x="3908359" y="0"/>
                  </a:cubicBezTo>
                  <a:close/>
                </a:path>
              </a:pathLst>
            </a:custGeom>
            <a:solidFill>
              <a:schemeClr val="accent2">
                <a:alpha val="10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: Shape 2">
              <a:extLst>
                <a:ext uri="{FF2B5EF4-FFF2-40B4-BE49-F238E27FC236}">
                  <a16:creationId xmlns:a16="http://schemas.microsoft.com/office/drawing/2014/main" id="{6A2CB9D3-49E2-ED97-7C33-0DBB802DC96D}"/>
                </a:ext>
              </a:extLst>
            </p:cNvPr>
            <p:cNvSpPr/>
            <p:nvPr/>
          </p:nvSpPr>
          <p:spPr>
            <a:xfrm>
              <a:off x="5859312" y="3542568"/>
              <a:ext cx="5211148" cy="3315433"/>
            </a:xfrm>
            <a:custGeom>
              <a:avLst/>
              <a:gdLst>
                <a:gd name="connsiteX0" fmla="*/ 2605574 w 5211148"/>
                <a:gd name="connsiteY0" fmla="*/ 0 h 3315433"/>
                <a:gd name="connsiteX1" fmla="*/ 5211148 w 5211148"/>
                <a:gd name="connsiteY1" fmla="*/ 2605574 h 3315433"/>
                <a:gd name="connsiteX2" fmla="*/ 5158212 w 5211148"/>
                <a:gd name="connsiteY2" fmla="*/ 3130688 h 3315433"/>
                <a:gd name="connsiteX3" fmla="*/ 5110709 w 5211148"/>
                <a:gd name="connsiteY3" fmla="*/ 3315433 h 3315433"/>
                <a:gd name="connsiteX4" fmla="*/ 3695929 w 5211148"/>
                <a:gd name="connsiteY4" fmla="*/ 3315433 h 3315433"/>
                <a:gd name="connsiteX5" fmla="*/ 3805981 w 5211148"/>
                <a:gd name="connsiteY5" fmla="*/ 3112678 h 3315433"/>
                <a:gd name="connsiteX6" fmla="*/ 3908361 w 5211148"/>
                <a:gd name="connsiteY6" fmla="*/ 2605574 h 3315433"/>
                <a:gd name="connsiteX7" fmla="*/ 2605574 w 5211148"/>
                <a:gd name="connsiteY7" fmla="*/ 1302787 h 3315433"/>
                <a:gd name="connsiteX8" fmla="*/ 1302787 w 5211148"/>
                <a:gd name="connsiteY8" fmla="*/ 2605574 h 3315433"/>
                <a:gd name="connsiteX9" fmla="*/ 1405167 w 5211148"/>
                <a:gd name="connsiteY9" fmla="*/ 3112678 h 3315433"/>
                <a:gd name="connsiteX10" fmla="*/ 1515219 w 5211148"/>
                <a:gd name="connsiteY10" fmla="*/ 3315433 h 3315433"/>
                <a:gd name="connsiteX11" fmla="*/ 100439 w 5211148"/>
                <a:gd name="connsiteY11" fmla="*/ 3315433 h 3315433"/>
                <a:gd name="connsiteX12" fmla="*/ 52936 w 5211148"/>
                <a:gd name="connsiteY12" fmla="*/ 3130688 h 3315433"/>
                <a:gd name="connsiteX13" fmla="*/ 0 w 5211148"/>
                <a:gd name="connsiteY13" fmla="*/ 2605574 h 3315433"/>
                <a:gd name="connsiteX14" fmla="*/ 2605574 w 5211148"/>
                <a:gd name="connsiteY14" fmla="*/ 0 h 3315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11148" h="3315433">
                  <a:moveTo>
                    <a:pt x="2605574" y="0"/>
                  </a:moveTo>
                  <a:cubicBezTo>
                    <a:pt x="4044593" y="0"/>
                    <a:pt x="5211148" y="1166555"/>
                    <a:pt x="5211148" y="2605574"/>
                  </a:cubicBezTo>
                  <a:cubicBezTo>
                    <a:pt x="5211148" y="2785452"/>
                    <a:pt x="5192920" y="2961072"/>
                    <a:pt x="5158212" y="3130688"/>
                  </a:cubicBezTo>
                  <a:lnTo>
                    <a:pt x="5110709" y="3315433"/>
                  </a:lnTo>
                  <a:lnTo>
                    <a:pt x="3695929" y="3315433"/>
                  </a:lnTo>
                  <a:lnTo>
                    <a:pt x="3805981" y="3112678"/>
                  </a:lnTo>
                  <a:cubicBezTo>
                    <a:pt x="3871906" y="2956814"/>
                    <a:pt x="3908361" y="2785452"/>
                    <a:pt x="3908361" y="2605574"/>
                  </a:cubicBezTo>
                  <a:cubicBezTo>
                    <a:pt x="3908361" y="1886065"/>
                    <a:pt x="3325083" y="1302787"/>
                    <a:pt x="2605574" y="1302787"/>
                  </a:cubicBezTo>
                  <a:cubicBezTo>
                    <a:pt x="1886066" y="1302787"/>
                    <a:pt x="1302787" y="1886065"/>
                    <a:pt x="1302787" y="2605574"/>
                  </a:cubicBezTo>
                  <a:cubicBezTo>
                    <a:pt x="1302787" y="2785452"/>
                    <a:pt x="1339242" y="2956814"/>
                    <a:pt x="1405167" y="3112678"/>
                  </a:cubicBezTo>
                  <a:lnTo>
                    <a:pt x="1515219" y="3315433"/>
                  </a:lnTo>
                  <a:lnTo>
                    <a:pt x="100439" y="3315433"/>
                  </a:lnTo>
                  <a:lnTo>
                    <a:pt x="52936" y="3130688"/>
                  </a:lnTo>
                  <a:cubicBezTo>
                    <a:pt x="18228" y="2961072"/>
                    <a:pt x="0" y="2785452"/>
                    <a:pt x="0" y="2605574"/>
                  </a:cubicBezTo>
                  <a:cubicBezTo>
                    <a:pt x="0" y="1166555"/>
                    <a:pt x="1166555" y="0"/>
                    <a:pt x="2605574" y="0"/>
                  </a:cubicBezTo>
                  <a:close/>
                </a:path>
              </a:pathLst>
            </a:custGeom>
            <a:solidFill>
              <a:schemeClr val="accent2">
                <a:alpha val="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: Shape 1">
              <a:extLst>
                <a:ext uri="{FF2B5EF4-FFF2-40B4-BE49-F238E27FC236}">
                  <a16:creationId xmlns:a16="http://schemas.microsoft.com/office/drawing/2014/main" id="{D4E9DF0C-2417-55A5-F924-01F86B3E38D6}"/>
                </a:ext>
              </a:extLst>
            </p:cNvPr>
            <p:cNvSpPr/>
            <p:nvPr/>
          </p:nvSpPr>
          <p:spPr>
            <a:xfrm>
              <a:off x="7162099" y="4845355"/>
              <a:ext cx="2605574" cy="2012645"/>
            </a:xfrm>
            <a:custGeom>
              <a:avLst/>
              <a:gdLst>
                <a:gd name="connsiteX0" fmla="*/ 1302787 w 2605574"/>
                <a:gd name="connsiteY0" fmla="*/ 0 h 2012645"/>
                <a:gd name="connsiteX1" fmla="*/ 2605574 w 2605574"/>
                <a:gd name="connsiteY1" fmla="*/ 1302787 h 2012645"/>
                <a:gd name="connsiteX2" fmla="*/ 2503194 w 2605574"/>
                <a:gd name="connsiteY2" fmla="*/ 1809891 h 2012645"/>
                <a:gd name="connsiteX3" fmla="*/ 2393143 w 2605574"/>
                <a:gd name="connsiteY3" fmla="*/ 2012645 h 2012645"/>
                <a:gd name="connsiteX4" fmla="*/ 212432 w 2605574"/>
                <a:gd name="connsiteY4" fmla="*/ 2012645 h 2012645"/>
                <a:gd name="connsiteX5" fmla="*/ 102380 w 2605574"/>
                <a:gd name="connsiteY5" fmla="*/ 1809891 h 2012645"/>
                <a:gd name="connsiteX6" fmla="*/ 0 w 2605574"/>
                <a:gd name="connsiteY6" fmla="*/ 1302787 h 2012645"/>
                <a:gd name="connsiteX7" fmla="*/ 1302787 w 2605574"/>
                <a:gd name="connsiteY7" fmla="*/ 0 h 2012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5574" h="2012645">
                  <a:moveTo>
                    <a:pt x="1302787" y="0"/>
                  </a:moveTo>
                  <a:cubicBezTo>
                    <a:pt x="2022296" y="0"/>
                    <a:pt x="2605574" y="583278"/>
                    <a:pt x="2605574" y="1302787"/>
                  </a:cubicBezTo>
                  <a:cubicBezTo>
                    <a:pt x="2605574" y="1482665"/>
                    <a:pt x="2569119" y="1654027"/>
                    <a:pt x="2503194" y="1809891"/>
                  </a:cubicBezTo>
                  <a:lnTo>
                    <a:pt x="2393143" y="2012645"/>
                  </a:lnTo>
                  <a:lnTo>
                    <a:pt x="212432" y="2012645"/>
                  </a:lnTo>
                  <a:lnTo>
                    <a:pt x="102380" y="1809891"/>
                  </a:lnTo>
                  <a:cubicBezTo>
                    <a:pt x="36455" y="1654027"/>
                    <a:pt x="0" y="1482665"/>
                    <a:pt x="0" y="1302787"/>
                  </a:cubicBezTo>
                  <a:cubicBezTo>
                    <a:pt x="0" y="583278"/>
                    <a:pt x="583278" y="0"/>
                    <a:pt x="1302787" y="0"/>
                  </a:cubicBezTo>
                  <a:close/>
                </a:path>
              </a:pathLst>
            </a:custGeom>
            <a:solidFill>
              <a:schemeClr val="accent2">
                <a:alpha val="2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cxnSp>
        <p:nvCxnSpPr>
          <p:cNvPr id="14" name="Straight Arrow Connector">
            <a:extLst>
              <a:ext uri="{FF2B5EF4-FFF2-40B4-BE49-F238E27FC236}">
                <a16:creationId xmlns:a16="http://schemas.microsoft.com/office/drawing/2014/main" id="{1959E11C-CFBB-9555-BA2B-7329F8E44D43}"/>
              </a:ext>
            </a:extLst>
          </p:cNvPr>
          <p:cNvCxnSpPr>
            <a:cxnSpLocks/>
          </p:cNvCxnSpPr>
          <p:nvPr/>
        </p:nvCxnSpPr>
        <p:spPr>
          <a:xfrm flipV="1">
            <a:off x="11582400" y="752727"/>
            <a:ext cx="0" cy="5486400"/>
          </a:xfrm>
          <a:prstGeom prst="straightConnector1">
            <a:avLst/>
          </a:prstGeom>
          <a:ln w="12700" cap="rnd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6">
            <a:extLst>
              <a:ext uri="{FF2B5EF4-FFF2-40B4-BE49-F238E27FC236}">
                <a16:creationId xmlns:a16="http://schemas.microsoft.com/office/drawing/2014/main" id="{05318E9B-5EE7-C852-0347-FE1357797833}"/>
              </a:ext>
            </a:extLst>
          </p:cNvPr>
          <p:cNvSpPr txBox="1"/>
          <p:nvPr/>
        </p:nvSpPr>
        <p:spPr>
          <a:xfrm>
            <a:off x="10669105" y="752727"/>
            <a:ext cx="686333" cy="2778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cap="all" spc="50" dirty="0"/>
              <a:t>HIGH</a:t>
            </a:r>
          </a:p>
          <a:p>
            <a:pPr algn="r">
              <a:lnSpc>
                <a:spcPct val="90000"/>
              </a:lnSpc>
            </a:pPr>
            <a:r>
              <a:rPr lang="en-US" sz="1000" cap="all" spc="50" dirty="0"/>
              <a:t>impact</a:t>
            </a: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E5F9C218-FC14-9A30-2801-85EEACE5378A}"/>
              </a:ext>
            </a:extLst>
          </p:cNvPr>
          <p:cNvSpPr txBox="1"/>
          <p:nvPr/>
        </p:nvSpPr>
        <p:spPr>
          <a:xfrm>
            <a:off x="10669105" y="5961230"/>
            <a:ext cx="686333" cy="2778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cap="all" spc="50" dirty="0"/>
              <a:t>LOW</a:t>
            </a:r>
          </a:p>
          <a:p>
            <a:pPr algn="r">
              <a:lnSpc>
                <a:spcPct val="90000"/>
              </a:lnSpc>
            </a:pPr>
            <a:r>
              <a:rPr lang="en-US" sz="1000" cap="all" spc="50" dirty="0"/>
              <a:t>impact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D6852D01-7CC3-6A6B-58B3-4C0EE55AA4D7}"/>
              </a:ext>
            </a:extLst>
          </p:cNvPr>
          <p:cNvSpPr txBox="1"/>
          <p:nvPr/>
        </p:nvSpPr>
        <p:spPr>
          <a:xfrm>
            <a:off x="7980679" y="1235389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26" name="Graphic 4">
            <a:extLst>
              <a:ext uri="{FF2B5EF4-FFF2-40B4-BE49-F238E27FC236}">
                <a16:creationId xmlns:a16="http://schemas.microsoft.com/office/drawing/2014/main" id="{1F032ABA-2A63-A3DE-895A-816E879FEA0F}"/>
              </a:ext>
            </a:extLst>
          </p:cNvPr>
          <p:cNvSpPr/>
          <p:nvPr/>
        </p:nvSpPr>
        <p:spPr>
          <a:xfrm>
            <a:off x="7594577" y="1301556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98D39003-2619-2083-B18F-0A29BA6DAB80}"/>
              </a:ext>
            </a:extLst>
          </p:cNvPr>
          <p:cNvSpPr txBox="1"/>
          <p:nvPr/>
        </p:nvSpPr>
        <p:spPr>
          <a:xfrm>
            <a:off x="7980679" y="2543577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34" name="Graphic 3">
            <a:extLst>
              <a:ext uri="{FF2B5EF4-FFF2-40B4-BE49-F238E27FC236}">
                <a16:creationId xmlns:a16="http://schemas.microsoft.com/office/drawing/2014/main" id="{85CC53C0-D7C0-294B-3BC1-9844C05E4457}"/>
              </a:ext>
            </a:extLst>
          </p:cNvPr>
          <p:cNvSpPr/>
          <p:nvPr/>
        </p:nvSpPr>
        <p:spPr>
          <a:xfrm>
            <a:off x="7594577" y="2609744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CF7073BA-3B68-FED0-F178-1444BDFE91D3}"/>
              </a:ext>
            </a:extLst>
          </p:cNvPr>
          <p:cNvSpPr txBox="1"/>
          <p:nvPr/>
        </p:nvSpPr>
        <p:spPr>
          <a:xfrm>
            <a:off x="7980679" y="3851765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38" name="Graphic 2">
            <a:extLst>
              <a:ext uri="{FF2B5EF4-FFF2-40B4-BE49-F238E27FC236}">
                <a16:creationId xmlns:a16="http://schemas.microsoft.com/office/drawing/2014/main" id="{1964E3B5-B775-1ECE-EA43-AE89E3AF6799}"/>
              </a:ext>
            </a:extLst>
          </p:cNvPr>
          <p:cNvSpPr/>
          <p:nvPr/>
        </p:nvSpPr>
        <p:spPr>
          <a:xfrm>
            <a:off x="7594577" y="3917932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TextBox 1">
            <a:extLst>
              <a:ext uri="{FF2B5EF4-FFF2-40B4-BE49-F238E27FC236}">
                <a16:creationId xmlns:a16="http://schemas.microsoft.com/office/drawing/2014/main" id="{09A0C36D-BB8E-6C93-A89A-B0C428D9F7EF}"/>
              </a:ext>
            </a:extLst>
          </p:cNvPr>
          <p:cNvSpPr txBox="1"/>
          <p:nvPr/>
        </p:nvSpPr>
        <p:spPr>
          <a:xfrm>
            <a:off x="7980679" y="5159953"/>
            <a:ext cx="2286000" cy="822960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pPr>
              <a:lnSpc>
                <a:spcPct val="110000"/>
              </a:lnSpc>
              <a:spcAft>
                <a:spcPts val="300"/>
              </a:spcAft>
            </a:pPr>
            <a:r>
              <a:rPr kumimoji="0" lang="en-GB" b="0" i="0" u="none" strike="noStrike" kern="1200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Impact Factor</a:t>
            </a:r>
          </a:p>
          <a:p>
            <a:pPr>
              <a:lnSpc>
                <a:spcPct val="110000"/>
              </a:lnSpc>
            </a:pPr>
            <a:r>
              <a:rPr lang="en-US" sz="1200" b="0" dirty="0"/>
              <a:t>This is sample text that shows how your content will appear.</a:t>
            </a:r>
          </a:p>
        </p:txBody>
      </p:sp>
      <p:sp>
        <p:nvSpPr>
          <p:cNvPr id="41" name="Graphic 1">
            <a:extLst>
              <a:ext uri="{FF2B5EF4-FFF2-40B4-BE49-F238E27FC236}">
                <a16:creationId xmlns:a16="http://schemas.microsoft.com/office/drawing/2014/main" id="{BDE22ABA-0A09-112F-9498-8F47AB8D027A}"/>
              </a:ext>
            </a:extLst>
          </p:cNvPr>
          <p:cNvSpPr/>
          <p:nvPr/>
        </p:nvSpPr>
        <p:spPr>
          <a:xfrm>
            <a:off x="7594577" y="5226120"/>
            <a:ext cx="185171" cy="185171"/>
          </a:xfrm>
          <a:custGeom>
            <a:avLst/>
            <a:gdLst>
              <a:gd name="connsiteX0" fmla="*/ 185172 w 185171"/>
              <a:gd name="connsiteY0" fmla="*/ 10287 h 185171"/>
              <a:gd name="connsiteX1" fmla="*/ 185172 w 185171"/>
              <a:gd name="connsiteY1" fmla="*/ 144018 h 185171"/>
              <a:gd name="connsiteX2" fmla="*/ 174885 w 185171"/>
              <a:gd name="connsiteY2" fmla="*/ 154305 h 185171"/>
              <a:gd name="connsiteX3" fmla="*/ 164598 w 185171"/>
              <a:gd name="connsiteY3" fmla="*/ 144018 h 185171"/>
              <a:gd name="connsiteX4" fmla="*/ 164598 w 185171"/>
              <a:gd name="connsiteY4" fmla="*/ 35117 h 185171"/>
              <a:gd name="connsiteX5" fmla="*/ 17571 w 185171"/>
              <a:gd name="connsiteY5" fmla="*/ 182157 h 185171"/>
              <a:gd name="connsiteX6" fmla="*/ 3015 w 185171"/>
              <a:gd name="connsiteY6" fmla="*/ 182157 h 185171"/>
              <a:gd name="connsiteX7" fmla="*/ 3015 w 185171"/>
              <a:gd name="connsiteY7" fmla="*/ 167601 h 185171"/>
              <a:gd name="connsiteX8" fmla="*/ 150054 w 185171"/>
              <a:gd name="connsiteY8" fmla="*/ 20574 h 185171"/>
              <a:gd name="connsiteX9" fmla="*/ 41154 w 185171"/>
              <a:gd name="connsiteY9" fmla="*/ 20574 h 185171"/>
              <a:gd name="connsiteX10" fmla="*/ 30867 w 185171"/>
              <a:gd name="connsiteY10" fmla="*/ 10287 h 185171"/>
              <a:gd name="connsiteX11" fmla="*/ 41154 w 185171"/>
              <a:gd name="connsiteY11" fmla="*/ 0 h 185171"/>
              <a:gd name="connsiteX12" fmla="*/ 174885 w 185171"/>
              <a:gd name="connsiteY12" fmla="*/ 0 h 185171"/>
              <a:gd name="connsiteX13" fmla="*/ 185172 w 185171"/>
              <a:gd name="connsiteY13" fmla="*/ 10287 h 1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171" h="185171">
                <a:moveTo>
                  <a:pt x="185172" y="10287"/>
                </a:moveTo>
                <a:lnTo>
                  <a:pt x="185172" y="144018"/>
                </a:lnTo>
                <a:cubicBezTo>
                  <a:pt x="185172" y="149699"/>
                  <a:pt x="180566" y="154305"/>
                  <a:pt x="174885" y="154305"/>
                </a:cubicBezTo>
                <a:cubicBezTo>
                  <a:pt x="169203" y="154305"/>
                  <a:pt x="164598" y="149699"/>
                  <a:pt x="164598" y="144018"/>
                </a:cubicBezTo>
                <a:lnTo>
                  <a:pt x="164598" y="35117"/>
                </a:lnTo>
                <a:lnTo>
                  <a:pt x="17571" y="182157"/>
                </a:lnTo>
                <a:cubicBezTo>
                  <a:pt x="13551" y="186177"/>
                  <a:pt x="7034" y="186177"/>
                  <a:pt x="3015" y="182157"/>
                </a:cubicBezTo>
                <a:cubicBezTo>
                  <a:pt x="-1005" y="178138"/>
                  <a:pt x="-1005" y="171621"/>
                  <a:pt x="3015" y="167601"/>
                </a:cubicBezTo>
                <a:lnTo>
                  <a:pt x="150054" y="20574"/>
                </a:lnTo>
                <a:lnTo>
                  <a:pt x="41154" y="20574"/>
                </a:lnTo>
                <a:cubicBezTo>
                  <a:pt x="35472" y="20574"/>
                  <a:pt x="30867" y="15968"/>
                  <a:pt x="30867" y="10287"/>
                </a:cubicBezTo>
                <a:cubicBezTo>
                  <a:pt x="30867" y="4606"/>
                  <a:pt x="35472" y="0"/>
                  <a:pt x="41154" y="0"/>
                </a:cubicBezTo>
                <a:lnTo>
                  <a:pt x="174885" y="0"/>
                </a:lnTo>
                <a:cubicBezTo>
                  <a:pt x="180566" y="0"/>
                  <a:pt x="185172" y="4606"/>
                  <a:pt x="185172" y="10287"/>
                </a:cubicBezTo>
                <a:close/>
              </a:path>
            </a:pathLst>
          </a:custGeom>
          <a:solidFill>
            <a:srgbClr val="000000"/>
          </a:solidFill>
          <a:ln w="126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Text">
            <a:extLst>
              <a:ext uri="{FF2B5EF4-FFF2-40B4-BE49-F238E27FC236}">
                <a16:creationId xmlns:a16="http://schemas.microsoft.com/office/drawing/2014/main" id="{0AE09295-51E6-58B4-3DFD-EC52484F8A38}"/>
              </a:ext>
            </a:extLst>
          </p:cNvPr>
          <p:cNvSpPr txBox="1">
            <a:spLocks/>
          </p:cNvSpPr>
          <p:nvPr/>
        </p:nvSpPr>
        <p:spPr>
          <a:xfrm>
            <a:off x="1028699" y="2897187"/>
            <a:ext cx="3695699" cy="2928937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D4C87CB-F0D9-FBE1-BA19-7361FED9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Levels – </a:t>
            </a:r>
            <a:br>
              <a:rPr lang="en-US" dirty="0"/>
            </a:br>
            <a:r>
              <a:rPr lang="en-US" dirty="0"/>
              <a:t>From Low to High </a:t>
            </a:r>
          </a:p>
        </p:txBody>
      </p:sp>
    </p:spTree>
    <p:extLst>
      <p:ext uri="{BB962C8B-B14F-4D97-AF65-F5344CB8AC3E}">
        <p14:creationId xmlns:p14="http://schemas.microsoft.com/office/powerpoint/2010/main" val="43780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471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From Low to High:  Visualizing Influence or Priority</vt:lpstr>
      <vt:lpstr>Impact Levels –  From Low to High </vt:lpstr>
      <vt:lpstr>Impact Levels –  From Low to High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cp:lastModifiedBy>Yovka Strashilova</cp:lastModifiedBy>
  <cp:revision>1</cp:revision>
  <dcterms:created xsi:type="dcterms:W3CDTF">2025-08-06T08:40:02Z</dcterms:created>
  <dcterms:modified xsi:type="dcterms:W3CDTF">2025-08-14T07:52:39Z</dcterms:modified>
</cp:coreProperties>
</file>